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7" r:id="rId3"/>
    <p:sldId id="268" r:id="rId4"/>
    <p:sldId id="269" r:id="rId5"/>
    <p:sldId id="270" r:id="rId6"/>
    <p:sldId id="271" r:id="rId7"/>
    <p:sldId id="272" r:id="rId8"/>
    <p:sldId id="273" r:id="rId9"/>
    <p:sldId id="266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61B8335-C54E-424B-B374-AF6252800E74}" type="datetimeFigureOut">
              <a:rPr lang="cs-CZ" smtClean="0"/>
              <a:pPr/>
              <a:t>24.6.2012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4AE6942-581C-482E-816E-B6330D50200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B8335-C54E-424B-B374-AF6252800E74}" type="datetimeFigureOut">
              <a:rPr lang="cs-CZ" smtClean="0"/>
              <a:pPr/>
              <a:t>24.6.2012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E6942-581C-482E-816E-B6330D50200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B8335-C54E-424B-B374-AF6252800E74}" type="datetimeFigureOut">
              <a:rPr lang="cs-CZ" smtClean="0"/>
              <a:pPr/>
              <a:t>24.6.2012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E6942-581C-482E-816E-B6330D50200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61B8335-C54E-424B-B374-AF6252800E74}" type="datetimeFigureOut">
              <a:rPr lang="cs-CZ" smtClean="0"/>
              <a:pPr/>
              <a:t>24.6.2012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4AE6942-581C-482E-816E-B6330D50200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61B8335-C54E-424B-B374-AF6252800E74}" type="datetimeFigureOut">
              <a:rPr lang="cs-CZ" smtClean="0"/>
              <a:pPr/>
              <a:t>24.6.2012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4AE6942-581C-482E-816E-B6330D50200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B8335-C54E-424B-B374-AF6252800E74}" type="datetimeFigureOut">
              <a:rPr lang="cs-CZ" smtClean="0"/>
              <a:pPr/>
              <a:t>24.6.2012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E6942-581C-482E-816E-B6330D50200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B8335-C54E-424B-B374-AF6252800E74}" type="datetimeFigureOut">
              <a:rPr lang="cs-CZ" smtClean="0"/>
              <a:pPr/>
              <a:t>24.6.2012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E6942-581C-482E-816E-B6330D50200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61B8335-C54E-424B-B374-AF6252800E74}" type="datetimeFigureOut">
              <a:rPr lang="cs-CZ" smtClean="0"/>
              <a:pPr/>
              <a:t>24.6.2012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4AE6942-581C-482E-816E-B6330D50200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B8335-C54E-424B-B374-AF6252800E74}" type="datetimeFigureOut">
              <a:rPr lang="cs-CZ" smtClean="0"/>
              <a:pPr/>
              <a:t>24.6.2012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E6942-581C-482E-816E-B6330D50200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61B8335-C54E-424B-B374-AF6252800E74}" type="datetimeFigureOut">
              <a:rPr lang="cs-CZ" smtClean="0"/>
              <a:pPr/>
              <a:t>24.6.2012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4AE6942-581C-482E-816E-B6330D50200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61B8335-C54E-424B-B374-AF6252800E74}" type="datetimeFigureOut">
              <a:rPr lang="cs-CZ" smtClean="0"/>
              <a:pPr/>
              <a:t>24.6.2012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4AE6942-581C-482E-816E-B6330D50200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61B8335-C54E-424B-B374-AF6252800E74}" type="datetimeFigureOut">
              <a:rPr lang="cs-CZ" smtClean="0"/>
              <a:pPr/>
              <a:t>24.6.2012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4AE6942-581C-482E-816E-B6330D50200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commons.wikimedia.org/wiki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27584" y="1988840"/>
            <a:ext cx="7920880" cy="4608512"/>
          </a:xfrm>
        </p:spPr>
        <p:txBody>
          <a:bodyPr>
            <a:normAutofit lnSpcReduction="10000"/>
          </a:bodyPr>
          <a:lstStyle/>
          <a:p>
            <a:endParaRPr lang="cs-CZ" dirty="0"/>
          </a:p>
          <a:p>
            <a:pPr algn="l"/>
            <a:r>
              <a:rPr lang="cs-CZ" b="1" dirty="0">
                <a:solidFill>
                  <a:schemeClr val="tx1"/>
                </a:solidFill>
              </a:rPr>
              <a:t>Název školy: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smtClean="0">
                <a:solidFill>
                  <a:schemeClr val="tx1"/>
                </a:solidFill>
              </a:rPr>
              <a:t>Střední </a:t>
            </a:r>
            <a:r>
              <a:rPr lang="cs-CZ" dirty="0">
                <a:solidFill>
                  <a:schemeClr val="tx1"/>
                </a:solidFill>
              </a:rPr>
              <a:t>průmyslová škola, Ostrava - Vítkovice, </a:t>
            </a:r>
            <a:r>
              <a:rPr lang="cs-CZ" dirty="0" smtClean="0">
                <a:solidFill>
                  <a:schemeClr val="tx1"/>
                </a:solidFill>
              </a:rPr>
              <a:t>	příspěvková </a:t>
            </a:r>
            <a:r>
              <a:rPr lang="cs-CZ" dirty="0">
                <a:solidFill>
                  <a:schemeClr val="tx1"/>
                </a:solidFill>
              </a:rPr>
              <a:t>organizace</a:t>
            </a:r>
          </a:p>
          <a:p>
            <a:pPr algn="l"/>
            <a:endParaRPr lang="cs-CZ" b="1" dirty="0" smtClean="0">
              <a:solidFill>
                <a:schemeClr val="tx1"/>
              </a:solidFill>
            </a:endParaRPr>
          </a:p>
          <a:p>
            <a:pPr algn="l"/>
            <a:r>
              <a:rPr lang="cs-CZ" b="1" dirty="0" smtClean="0">
                <a:solidFill>
                  <a:schemeClr val="tx1"/>
                </a:solidFill>
              </a:rPr>
              <a:t>Autor</a:t>
            </a:r>
            <a:r>
              <a:rPr lang="cs-CZ" b="1" dirty="0">
                <a:solidFill>
                  <a:schemeClr val="tx1"/>
                </a:solidFill>
              </a:rPr>
              <a:t>: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smtClean="0">
                <a:solidFill>
                  <a:schemeClr val="tx1"/>
                </a:solidFill>
              </a:rPr>
              <a:t>		Mgr. Lenka Hrušková</a:t>
            </a:r>
            <a:endParaRPr lang="cs-CZ" b="1" dirty="0" smtClean="0">
              <a:solidFill>
                <a:schemeClr val="tx1"/>
              </a:solidFill>
            </a:endParaRPr>
          </a:p>
          <a:p>
            <a:pPr algn="l"/>
            <a:r>
              <a:rPr lang="cs-CZ" b="1" dirty="0" smtClean="0">
                <a:solidFill>
                  <a:schemeClr val="tx1"/>
                </a:solidFill>
              </a:rPr>
              <a:t>Datum</a:t>
            </a:r>
            <a:r>
              <a:rPr lang="cs-CZ" b="1" dirty="0">
                <a:solidFill>
                  <a:schemeClr val="tx1"/>
                </a:solidFill>
              </a:rPr>
              <a:t>: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smtClean="0">
                <a:solidFill>
                  <a:schemeClr val="tx1"/>
                </a:solidFill>
              </a:rPr>
              <a:t>	               4. 6. 2012</a:t>
            </a:r>
            <a:endParaRPr lang="cs-CZ" b="1" dirty="0" smtClean="0">
              <a:solidFill>
                <a:schemeClr val="tx1"/>
              </a:solidFill>
            </a:endParaRPr>
          </a:p>
          <a:p>
            <a:pPr algn="l"/>
            <a:r>
              <a:rPr lang="cs-CZ" b="1" dirty="0" smtClean="0">
                <a:solidFill>
                  <a:schemeClr val="tx1"/>
                </a:solidFill>
              </a:rPr>
              <a:t>Název</a:t>
            </a:r>
            <a:r>
              <a:rPr lang="cs-CZ" b="1" dirty="0">
                <a:solidFill>
                  <a:schemeClr val="tx1"/>
                </a:solidFill>
              </a:rPr>
              <a:t>: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smtClean="0">
                <a:solidFill>
                  <a:schemeClr val="tx1"/>
                </a:solidFill>
              </a:rPr>
              <a:t>		VY_ 32 _INOVACE </a:t>
            </a:r>
            <a:r>
              <a:rPr lang="cs-CZ" smtClean="0">
                <a:solidFill>
                  <a:schemeClr val="tx1"/>
                </a:solidFill>
              </a:rPr>
              <a:t>_5.3.9</a:t>
            </a:r>
            <a:endParaRPr lang="cs-CZ" b="1" dirty="0" smtClean="0">
              <a:solidFill>
                <a:schemeClr val="tx1"/>
              </a:solidFill>
            </a:endParaRPr>
          </a:p>
          <a:p>
            <a:pPr algn="l"/>
            <a:r>
              <a:rPr lang="cs-CZ" b="1" dirty="0" smtClean="0">
                <a:solidFill>
                  <a:schemeClr val="tx1"/>
                </a:solidFill>
              </a:rPr>
              <a:t>Číslo </a:t>
            </a:r>
            <a:r>
              <a:rPr lang="cs-CZ" b="1" dirty="0">
                <a:solidFill>
                  <a:schemeClr val="tx1"/>
                </a:solidFill>
              </a:rPr>
              <a:t>projektu: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smtClean="0">
                <a:solidFill>
                  <a:schemeClr val="tx1"/>
                </a:solidFill>
              </a:rPr>
              <a:t>	CZ.1.07/1.5.00/34.0125</a:t>
            </a:r>
            <a:endParaRPr lang="cs-CZ" dirty="0">
              <a:solidFill>
                <a:schemeClr val="tx1"/>
              </a:solidFill>
            </a:endParaRPr>
          </a:p>
          <a:p>
            <a:pPr algn="l"/>
            <a:endParaRPr lang="cs-CZ" b="1" dirty="0" smtClean="0">
              <a:solidFill>
                <a:schemeClr val="tx1"/>
              </a:solidFill>
            </a:endParaRPr>
          </a:p>
          <a:p>
            <a:r>
              <a:rPr lang="cs-CZ" b="1" dirty="0" smtClean="0">
                <a:solidFill>
                  <a:schemeClr val="tx1"/>
                </a:solidFill>
              </a:rPr>
              <a:t>Téma</a:t>
            </a:r>
            <a:r>
              <a:rPr lang="cs-CZ" b="1" dirty="0">
                <a:solidFill>
                  <a:schemeClr val="tx1"/>
                </a:solidFill>
              </a:rPr>
              <a:t>:</a:t>
            </a:r>
            <a:r>
              <a:rPr lang="cs-CZ" dirty="0">
                <a:solidFill>
                  <a:schemeClr val="tx1"/>
                </a:solidFill>
              </a:rPr>
              <a:t>  </a:t>
            </a:r>
            <a:r>
              <a:rPr lang="cs-CZ" dirty="0" smtClean="0">
                <a:solidFill>
                  <a:schemeClr val="tx1"/>
                </a:solidFill>
              </a:rPr>
              <a:t>	Rysy české, evropské poezie a prózy 20. a 30. let 20. století (Vladislav Vančura)</a:t>
            </a:r>
            <a:endParaRPr lang="cs-CZ" b="1" dirty="0" smtClean="0">
              <a:solidFill>
                <a:schemeClr val="tx1"/>
              </a:solidFill>
            </a:endParaRPr>
          </a:p>
          <a:p>
            <a:pPr algn="l"/>
            <a:r>
              <a:rPr lang="cs-CZ" b="1" dirty="0" smtClean="0">
                <a:solidFill>
                  <a:schemeClr val="tx1"/>
                </a:solidFill>
              </a:rPr>
              <a:t>Anotace</a:t>
            </a:r>
            <a:r>
              <a:rPr lang="cs-CZ" b="1" dirty="0">
                <a:solidFill>
                  <a:schemeClr val="tx1"/>
                </a:solidFill>
              </a:rPr>
              <a:t>: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smtClean="0">
                <a:solidFill>
                  <a:schemeClr val="tx1"/>
                </a:solidFill>
              </a:rPr>
              <a:t>Prezentace slouží k zopakování probraného učiva. Studenti si písemně i ústně procvičí poznatky o Vladislavu Vančurovi.</a:t>
            </a:r>
            <a:endParaRPr lang="cs-CZ" dirty="0"/>
          </a:p>
          <a:p>
            <a:endParaRPr lang="cs-CZ" dirty="0"/>
          </a:p>
        </p:txBody>
      </p:sp>
      <p:pic>
        <p:nvPicPr>
          <p:cNvPr id="1026" name="obrázek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332656"/>
            <a:ext cx="7078251" cy="172819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Vladislav Vančura 1891 - 1942</a:t>
            </a:r>
            <a:endParaRPr lang="cs-CZ" dirty="0"/>
          </a:p>
        </p:txBody>
      </p:sp>
      <p:pic>
        <p:nvPicPr>
          <p:cNvPr id="4" name="Zástupný symbol pro obsah 3" descr="7-vladislav_vancura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411760" y="2060848"/>
            <a:ext cx="3816424" cy="3672408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Životopisný přehled: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Prozaik, dramatik, </a:t>
            </a:r>
            <a:r>
              <a:rPr lang="cs-CZ" dirty="0" smtClean="0"/>
              <a:t>scénárista </a:t>
            </a:r>
            <a:r>
              <a:rPr lang="cs-CZ" dirty="0" smtClean="0"/>
              <a:t>a režisér.</a:t>
            </a:r>
          </a:p>
          <a:p>
            <a:endParaRPr lang="cs-CZ" dirty="0" smtClean="0"/>
          </a:p>
          <a:p>
            <a:r>
              <a:rPr lang="cs-CZ" dirty="0" smtClean="0"/>
              <a:t>Původním povoláním lékař – praxe na Zbraslavi.</a:t>
            </a:r>
          </a:p>
          <a:p>
            <a:endParaRPr lang="cs-CZ" dirty="0" smtClean="0"/>
          </a:p>
          <a:p>
            <a:r>
              <a:rPr lang="cs-CZ" dirty="0" smtClean="0"/>
              <a:t>1. předseda Devětsilu.</a:t>
            </a:r>
          </a:p>
          <a:p>
            <a:endParaRPr lang="cs-CZ" dirty="0" smtClean="0"/>
          </a:p>
          <a:p>
            <a:r>
              <a:rPr lang="cs-CZ" dirty="0" smtClean="0"/>
              <a:t>Levicově orientovaný autor – představitel socialistického realismu, zároveň vliv dadaismu a imaginativní prózy.</a:t>
            </a:r>
          </a:p>
          <a:p>
            <a:endParaRPr lang="cs-CZ" dirty="0" smtClean="0"/>
          </a:p>
          <a:p>
            <a:r>
              <a:rPr lang="cs-CZ" dirty="0" smtClean="0"/>
              <a:t>Za okupace v ilegálním odboji – zatčen a popraven za heydrichiády.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Dílo: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Pro jeho dílo je typický experiment s jazykem – prolínání stylových rovin – knižní výrazy, archaismy, lidová mluva, použití češtiny období humanismu.</a:t>
            </a:r>
          </a:p>
          <a:p>
            <a:endParaRPr lang="cs-CZ" dirty="0" smtClean="0"/>
          </a:p>
          <a:p>
            <a:pPr>
              <a:buNone/>
            </a:pPr>
            <a:r>
              <a:rPr lang="cs-CZ" b="1" dirty="0" smtClean="0"/>
              <a:t>Pekař Jan </a:t>
            </a:r>
            <a:r>
              <a:rPr lang="cs-CZ" b="1" dirty="0" err="1" smtClean="0"/>
              <a:t>Marhoul</a:t>
            </a:r>
            <a:r>
              <a:rPr lang="cs-CZ" b="1" dirty="0" smtClean="0"/>
              <a:t> </a:t>
            </a:r>
            <a:r>
              <a:rPr lang="cs-CZ" dirty="0" smtClean="0"/>
              <a:t>– román baladického ladění o tragickém osudu poctivého dobráka, který všechen svůj majetek rozdal a sám umírá v bídě.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b="1" dirty="0" smtClean="0"/>
              <a:t>Pole orná a válečná </a:t>
            </a:r>
            <a:r>
              <a:rPr lang="cs-CZ" dirty="0" smtClean="0"/>
              <a:t>– román napsaný formou volného řazení scén z fronty a zázemí – polytematické pásmo v próze, odsouzení války.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Dílo: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 dirty="0" smtClean="0"/>
              <a:t>Rozmarné léto:</a:t>
            </a:r>
          </a:p>
          <a:p>
            <a:pPr>
              <a:buNone/>
            </a:pPr>
            <a:r>
              <a:rPr lang="cs-CZ" dirty="0" smtClean="0"/>
              <a:t>novela ovlivněná </a:t>
            </a:r>
          </a:p>
          <a:p>
            <a:pPr>
              <a:buNone/>
            </a:pPr>
            <a:r>
              <a:rPr lang="cs-CZ" dirty="0" smtClean="0"/>
              <a:t>poetismem, obraz </a:t>
            </a:r>
          </a:p>
          <a:p>
            <a:pPr>
              <a:buNone/>
            </a:pPr>
            <a:r>
              <a:rPr lang="cs-CZ" dirty="0" smtClean="0"/>
              <a:t>poklidného života</a:t>
            </a:r>
          </a:p>
          <a:p>
            <a:pPr>
              <a:buNone/>
            </a:pPr>
            <a:r>
              <a:rPr lang="cs-CZ" dirty="0" smtClean="0"/>
              <a:t>na malém městě, </a:t>
            </a:r>
          </a:p>
          <a:p>
            <a:pPr>
              <a:buNone/>
            </a:pPr>
            <a:r>
              <a:rPr lang="cs-CZ" dirty="0" smtClean="0"/>
              <a:t>které naruší příjezd </a:t>
            </a:r>
          </a:p>
          <a:p>
            <a:pPr>
              <a:buNone/>
            </a:pPr>
            <a:r>
              <a:rPr lang="cs-CZ" dirty="0" smtClean="0"/>
              <a:t>komediantů.</a:t>
            </a:r>
          </a:p>
          <a:p>
            <a:pPr>
              <a:buNone/>
            </a:pPr>
            <a:r>
              <a:rPr lang="cs-CZ" dirty="0" smtClean="0"/>
              <a:t>Parodie na přízemnost</a:t>
            </a:r>
          </a:p>
          <a:p>
            <a:pPr>
              <a:buNone/>
            </a:pPr>
            <a:r>
              <a:rPr lang="cs-CZ" dirty="0" err="1" smtClean="0"/>
              <a:t>maloměšťáků</a:t>
            </a:r>
            <a:r>
              <a:rPr lang="cs-CZ" dirty="0" smtClean="0"/>
              <a:t>.</a:t>
            </a:r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4" name="Obrázek 3" descr="Rozmarne%20leto%200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07904" y="1628800"/>
            <a:ext cx="4464496" cy="432048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Dílo: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7467600" cy="5061176"/>
          </a:xfrm>
        </p:spPr>
        <p:txBody>
          <a:bodyPr>
            <a:normAutofit/>
          </a:bodyPr>
          <a:lstStyle/>
          <a:p>
            <a:r>
              <a:rPr lang="cs-CZ" b="1" dirty="0" smtClean="0"/>
              <a:t>Markéta Lazarová</a:t>
            </a:r>
            <a:r>
              <a:rPr lang="cs-CZ" dirty="0" smtClean="0"/>
              <a:t>:</a:t>
            </a:r>
          </a:p>
          <a:p>
            <a:pPr>
              <a:buNone/>
            </a:pPr>
            <a:r>
              <a:rPr lang="cs-CZ" dirty="0" smtClean="0"/>
              <a:t>Děj zasazen do </a:t>
            </a:r>
            <a:r>
              <a:rPr lang="cs-CZ" dirty="0" smtClean="0"/>
              <a:t>středověku,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dva rody loupeživých</a:t>
            </a:r>
          </a:p>
          <a:p>
            <a:pPr>
              <a:buNone/>
            </a:pPr>
            <a:r>
              <a:rPr lang="cs-CZ" dirty="0" smtClean="0"/>
              <a:t>rytířů, žijí naplno, nebojí</a:t>
            </a:r>
          </a:p>
          <a:p>
            <a:pPr>
              <a:buNone/>
            </a:pPr>
            <a:r>
              <a:rPr lang="cs-CZ" dirty="0" smtClean="0"/>
              <a:t>se nebezpečí, tragická </a:t>
            </a:r>
          </a:p>
          <a:p>
            <a:pPr>
              <a:buNone/>
            </a:pPr>
            <a:r>
              <a:rPr lang="cs-CZ" dirty="0" smtClean="0"/>
              <a:t>láska zbožné Markéty </a:t>
            </a:r>
          </a:p>
          <a:p>
            <a:pPr>
              <a:buNone/>
            </a:pPr>
            <a:r>
              <a:rPr lang="cs-CZ" dirty="0" smtClean="0"/>
              <a:t>k loupežníku Mikuláši </a:t>
            </a:r>
          </a:p>
          <a:p>
            <a:pPr>
              <a:buNone/>
            </a:pPr>
            <a:r>
              <a:rPr lang="cs-CZ" dirty="0" smtClean="0"/>
              <a:t>z rodu Kozlíků.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Film rež. Fr. Vláčil -</a:t>
            </a:r>
          </a:p>
          <a:p>
            <a:pPr>
              <a:buNone/>
            </a:pPr>
            <a:r>
              <a:rPr lang="cs-CZ" dirty="0" smtClean="0"/>
              <a:t>nejlepší český film 20. stol.</a:t>
            </a:r>
          </a:p>
          <a:p>
            <a:endParaRPr lang="cs-CZ" dirty="0"/>
          </a:p>
        </p:txBody>
      </p:sp>
      <p:pic>
        <p:nvPicPr>
          <p:cNvPr id="4" name="Obrázek 3" descr="marketa-lazarova-edice-filmova-rada-vancura-vladislav-e128854-ful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99992" y="809625"/>
            <a:ext cx="3168351" cy="523875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Dílo: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Romány: </a:t>
            </a:r>
            <a:r>
              <a:rPr lang="cs-CZ" b="1" dirty="0" smtClean="0"/>
              <a:t>Konec starých časů, Útěk do Budína</a:t>
            </a:r>
            <a:r>
              <a:rPr lang="cs-CZ" dirty="0" smtClean="0"/>
              <a:t>.</a:t>
            </a:r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Za okupace snaha posílit národní sebevědomí připomenutím národní historie:</a:t>
            </a:r>
          </a:p>
          <a:p>
            <a:pPr>
              <a:buNone/>
            </a:pPr>
            <a:r>
              <a:rPr lang="cs-CZ" dirty="0" smtClean="0"/>
              <a:t>   </a:t>
            </a:r>
            <a:r>
              <a:rPr lang="cs-CZ" b="1" dirty="0" smtClean="0"/>
              <a:t>Obrazy z dějin národa českého </a:t>
            </a:r>
            <a:r>
              <a:rPr lang="cs-CZ" dirty="0" smtClean="0"/>
              <a:t>– monumentální styl, historické pásmo, nedokončeno – autor popraven.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Dílo: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Tvorba pro děti a mládež:</a:t>
            </a:r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4" name="Obrázek 3" descr="Vančura 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67744" y="2276872"/>
            <a:ext cx="4392488" cy="3888432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Vypracovala Mgr. Lenka Hrušková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Seznam zdrojů:</a:t>
            </a:r>
          </a:p>
          <a:p>
            <a:pPr>
              <a:buNone/>
            </a:pPr>
            <a:r>
              <a:rPr lang="cs-CZ" dirty="0" smtClean="0">
                <a:solidFill>
                  <a:schemeClr val="bg2">
                    <a:lumMod val="10000"/>
                  </a:schemeClr>
                </a:solidFill>
                <a:hlinkClick r:id="rId2"/>
              </a:rPr>
              <a:t>http://commons.wikimedia.org/wiki/</a:t>
            </a:r>
            <a:r>
              <a:rPr lang="cs-CZ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cs-CZ" dirty="0" smtClean="0">
                <a:solidFill>
                  <a:schemeClr val="bg2">
                    <a:lumMod val="10000"/>
                  </a:schemeClr>
                </a:solidFill>
                <a:latin typeface="Calibri"/>
              </a:rPr>
              <a:t>[cit. 2012-06-04]</a:t>
            </a:r>
            <a:endParaRPr lang="cs-CZ" dirty="0" smtClean="0">
              <a:solidFill>
                <a:schemeClr val="bg2">
                  <a:lumMod val="10000"/>
                </a:schemeClr>
              </a:solidFill>
            </a:endParaRPr>
          </a:p>
          <a:p>
            <a:pPr>
              <a:buNone/>
            </a:pPr>
            <a:endParaRPr lang="cs-CZ" dirty="0" smtClean="0">
              <a:solidFill>
                <a:schemeClr val="bg2">
                  <a:lumMod val="10000"/>
                </a:schemeClr>
              </a:solidFill>
            </a:endParaRPr>
          </a:p>
          <a:p>
            <a:pPr>
              <a:buNone/>
            </a:pPr>
            <a:r>
              <a:rPr lang="cs-CZ" sz="2000" dirty="0" smtClean="0">
                <a:solidFill>
                  <a:schemeClr val="bg2">
                    <a:lumMod val="10000"/>
                  </a:schemeClr>
                </a:solidFill>
              </a:rPr>
              <a:t>KUDĚLKA, Viktor. Malý labyrint literatury. 1. </a:t>
            </a:r>
            <a:r>
              <a:rPr lang="cs-CZ" sz="2000" dirty="0" err="1" smtClean="0">
                <a:solidFill>
                  <a:schemeClr val="bg2">
                    <a:lumMod val="10000"/>
                  </a:schemeClr>
                </a:solidFill>
              </a:rPr>
              <a:t>vyd</a:t>
            </a:r>
            <a:r>
              <a:rPr lang="cs-CZ" sz="2000" dirty="0" smtClean="0">
                <a:solidFill>
                  <a:schemeClr val="bg2">
                    <a:lumMod val="10000"/>
                  </a:schemeClr>
                </a:solidFill>
              </a:rPr>
              <a:t>. Praha. Albatros, 1983.</a:t>
            </a:r>
          </a:p>
          <a:p>
            <a:pPr>
              <a:buNone/>
            </a:pPr>
            <a:endParaRPr lang="cs-CZ" sz="2000" dirty="0" smtClean="0">
              <a:solidFill>
                <a:schemeClr val="bg2">
                  <a:lumMod val="10000"/>
                </a:schemeClr>
              </a:solidFill>
            </a:endParaRPr>
          </a:p>
          <a:p>
            <a:pPr>
              <a:buNone/>
            </a:pPr>
            <a:r>
              <a:rPr lang="cs-CZ" sz="2000" dirty="0" smtClean="0">
                <a:solidFill>
                  <a:schemeClr val="bg2">
                    <a:lumMod val="10000"/>
                  </a:schemeClr>
                </a:solidFill>
              </a:rPr>
              <a:t>HAVEL, Rudolf a Jiří OPELÍK. Slovník českých spisovatelů. 1. </a:t>
            </a:r>
            <a:r>
              <a:rPr lang="cs-CZ" sz="2000" dirty="0" err="1" smtClean="0">
                <a:solidFill>
                  <a:schemeClr val="bg2">
                    <a:lumMod val="10000"/>
                  </a:schemeClr>
                </a:solidFill>
              </a:rPr>
              <a:t>vyd</a:t>
            </a:r>
            <a:r>
              <a:rPr lang="cs-CZ" sz="2000" dirty="0" smtClean="0">
                <a:solidFill>
                  <a:schemeClr val="bg2">
                    <a:lumMod val="10000"/>
                  </a:schemeClr>
                </a:solidFill>
              </a:rPr>
              <a:t>. Praha. </a:t>
            </a:r>
            <a:r>
              <a:rPr lang="cs-CZ" sz="2000" dirty="0" err="1" smtClean="0">
                <a:solidFill>
                  <a:schemeClr val="bg2">
                    <a:lumMod val="10000"/>
                  </a:schemeClr>
                </a:solidFill>
              </a:rPr>
              <a:t>Českosl</a:t>
            </a:r>
            <a:r>
              <a:rPr lang="cs-CZ" sz="2000" dirty="0" smtClean="0">
                <a:solidFill>
                  <a:schemeClr val="bg2">
                    <a:lumMod val="10000"/>
                  </a:schemeClr>
                </a:solidFill>
              </a:rPr>
              <a:t>. spisovatel,1964.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284</TotalTime>
  <Words>320</Words>
  <Application>Microsoft Office PowerPoint</Application>
  <PresentationFormat>Předvádění na obrazovce (4:3)</PresentationFormat>
  <Paragraphs>65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Arkýř</vt:lpstr>
      <vt:lpstr>Snímek 1</vt:lpstr>
      <vt:lpstr>Vladislav Vančura 1891 - 1942</vt:lpstr>
      <vt:lpstr>Životopisný přehled:</vt:lpstr>
      <vt:lpstr>Dílo:</vt:lpstr>
      <vt:lpstr>Dílo:</vt:lpstr>
      <vt:lpstr>Dílo:</vt:lpstr>
      <vt:lpstr>Dílo:</vt:lpstr>
      <vt:lpstr>Dílo:</vt:lpstr>
      <vt:lpstr>Vypracovala Mgr. Lenka Hrušková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Tomáš Řežáb</dc:creator>
  <cp:lastModifiedBy>Lenka</cp:lastModifiedBy>
  <cp:revision>28</cp:revision>
  <dcterms:created xsi:type="dcterms:W3CDTF">2012-04-12T06:14:10Z</dcterms:created>
  <dcterms:modified xsi:type="dcterms:W3CDTF">2012-06-24T17:11:37Z</dcterms:modified>
</cp:coreProperties>
</file>