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5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A9DB94E-6060-47A3-A456-02C5C3878DFA}" type="datetimeFigureOut">
              <a:rPr lang="cs-CZ" smtClean="0"/>
              <a:pPr/>
              <a:t>30.4.2012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8F78426-6316-4898-9B72-7FB39C104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B94E-6060-47A3-A456-02C5C3878DFA}" type="datetimeFigureOut">
              <a:rPr lang="cs-CZ" smtClean="0"/>
              <a:pPr/>
              <a:t>30.4.2012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8426-6316-4898-9B72-7FB39C104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B94E-6060-47A3-A456-02C5C3878DFA}" type="datetimeFigureOut">
              <a:rPr lang="cs-CZ" smtClean="0"/>
              <a:pPr/>
              <a:t>30.4.2012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8426-6316-4898-9B72-7FB39C104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9DB94E-6060-47A3-A456-02C5C3878DFA}" type="datetimeFigureOut">
              <a:rPr lang="cs-CZ" smtClean="0"/>
              <a:pPr/>
              <a:t>30.4.2012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8426-6316-4898-9B72-7FB39C104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A9DB94E-6060-47A3-A456-02C5C3878DFA}" type="datetimeFigureOut">
              <a:rPr lang="cs-CZ" smtClean="0"/>
              <a:pPr/>
              <a:t>30.4.2012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8F78426-6316-4898-9B72-7FB39C10422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9DB94E-6060-47A3-A456-02C5C3878DFA}" type="datetimeFigureOut">
              <a:rPr lang="cs-CZ" smtClean="0"/>
              <a:pPr/>
              <a:t>30.4.2012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F78426-6316-4898-9B72-7FB39C104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A9DB94E-6060-47A3-A456-02C5C3878DFA}" type="datetimeFigureOut">
              <a:rPr lang="cs-CZ" smtClean="0"/>
              <a:pPr/>
              <a:t>30.4.2012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8F78426-6316-4898-9B72-7FB39C104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B94E-6060-47A3-A456-02C5C3878DFA}" type="datetimeFigureOut">
              <a:rPr lang="cs-CZ" smtClean="0"/>
              <a:pPr/>
              <a:t>30.4.2012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8426-6316-4898-9B72-7FB39C104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9DB94E-6060-47A3-A456-02C5C3878DFA}" type="datetimeFigureOut">
              <a:rPr lang="cs-CZ" smtClean="0"/>
              <a:pPr/>
              <a:t>30.4.2012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F78426-6316-4898-9B72-7FB39C104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A9DB94E-6060-47A3-A456-02C5C3878DFA}" type="datetimeFigureOut">
              <a:rPr lang="cs-CZ" smtClean="0"/>
              <a:pPr/>
              <a:t>30.4.2012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8F78426-6316-4898-9B72-7FB39C104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A9DB94E-6060-47A3-A456-02C5C3878DFA}" type="datetimeFigureOut">
              <a:rPr lang="cs-CZ" smtClean="0"/>
              <a:pPr/>
              <a:t>30.4.2012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8F78426-6316-4898-9B72-7FB39C104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A9DB94E-6060-47A3-A456-02C5C3878DFA}" type="datetimeFigureOut">
              <a:rPr lang="cs-CZ" smtClean="0"/>
              <a:pPr/>
              <a:t>30.4.2012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8F78426-6316-4898-9B72-7FB39C104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tudentagency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psv.cz/eures/prace_v_cr/zp_vyta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psv.cz/eures/prace_v_cr/potvrzeni_o_zamestnan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7078251" cy="17281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467544" y="2204864"/>
            <a:ext cx="8352928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Název školy: 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Střední průmyslová škola, Ostrava – Vítkovice,	příspěvková organizace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cs-CZ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Autor: 	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Ing. Andrea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Modrovská</a:t>
            </a:r>
            <a:endParaRPr lang="cs-CZ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Datum: 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	8. dubna 2012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Název: 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	VY_32_INOVACE_7.3.6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Číslo projektu: 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CZ.1.07/1.5.00/34.0125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cs-CZ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Téma:  	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Možnosti práce v zahraničí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cs-CZ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cs-CZ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cs-CZ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Anotace: 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Prezentace slouží k zopakování probraného učiva, studenti si interaktivně prohloubí danou oblast a seznámí se s možnostmi, které jsou v této oblasti reálné.</a:t>
            </a:r>
            <a:endParaRPr lang="cs-CZ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bg1"/>
                </a:solidFill>
              </a:rPr>
              <a:t>Pracovní agentury 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dirty="0" smtClean="0">
                <a:solidFill>
                  <a:schemeClr val="bg1"/>
                </a:solidFill>
              </a:rPr>
              <a:t>Agentury zprostředkující práci v zahraničí: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bg1"/>
                </a:solidFill>
              </a:rPr>
              <a:t>	STUDENT AGENCY</a:t>
            </a:r>
          </a:p>
          <a:p>
            <a:pPr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		http://www.</a:t>
            </a:r>
            <a:r>
              <a:rPr lang="cs-CZ" sz="1800" dirty="0" err="1" smtClean="0">
                <a:solidFill>
                  <a:schemeClr val="bg1"/>
                </a:solidFill>
              </a:rPr>
              <a:t>studentagency.cz</a:t>
            </a:r>
            <a:r>
              <a:rPr lang="cs-CZ" sz="1800" dirty="0" smtClean="0">
                <a:solidFill>
                  <a:schemeClr val="bg1"/>
                </a:solidFill>
              </a:rPr>
              <a:t>/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bg1"/>
                </a:solidFill>
              </a:rPr>
              <a:t>	</a:t>
            </a:r>
            <a:r>
              <a:rPr lang="cs-CZ" sz="2400" b="1" dirty="0" err="1" smtClean="0">
                <a:solidFill>
                  <a:schemeClr val="bg1"/>
                </a:solidFill>
              </a:rPr>
              <a:t>Czech</a:t>
            </a:r>
            <a:r>
              <a:rPr lang="cs-CZ" sz="2400" b="1" dirty="0" smtClean="0">
                <a:solidFill>
                  <a:schemeClr val="bg1"/>
                </a:solidFill>
              </a:rPr>
              <a:t>-</a:t>
            </a:r>
            <a:r>
              <a:rPr lang="cs-CZ" sz="2400" b="1" dirty="0" err="1" smtClean="0">
                <a:solidFill>
                  <a:schemeClr val="bg1"/>
                </a:solidFill>
              </a:rPr>
              <a:t>us</a:t>
            </a:r>
            <a:r>
              <a:rPr lang="cs-CZ" sz="2400" b="1" dirty="0" smtClean="0">
                <a:solidFill>
                  <a:schemeClr val="bg1"/>
                </a:solidFill>
              </a:rPr>
              <a:t> v.o.s.</a:t>
            </a:r>
          </a:p>
          <a:p>
            <a:pPr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		http://www.</a:t>
            </a:r>
            <a:r>
              <a:rPr lang="cs-CZ" sz="1800" dirty="0" err="1" smtClean="0">
                <a:solidFill>
                  <a:schemeClr val="bg1"/>
                </a:solidFill>
              </a:rPr>
              <a:t>czech</a:t>
            </a:r>
            <a:r>
              <a:rPr lang="cs-CZ" sz="1800" dirty="0" smtClean="0">
                <a:solidFill>
                  <a:schemeClr val="bg1"/>
                </a:solidFill>
              </a:rPr>
              <a:t>-</a:t>
            </a:r>
            <a:r>
              <a:rPr lang="cs-CZ" sz="1800" dirty="0" err="1" smtClean="0">
                <a:solidFill>
                  <a:schemeClr val="bg1"/>
                </a:solidFill>
              </a:rPr>
              <a:t>us.cz</a:t>
            </a:r>
            <a:r>
              <a:rPr lang="cs-CZ" sz="1800" dirty="0" smtClean="0">
                <a:solidFill>
                  <a:schemeClr val="bg1"/>
                </a:solidFill>
              </a:rPr>
              <a:t>/</a:t>
            </a:r>
            <a:endParaRPr lang="cs-CZ" sz="1800" dirty="0" smtClean="0">
              <a:solidFill>
                <a:schemeClr val="bg1"/>
              </a:solidFill>
              <a:hlinkClick r:id="rId2"/>
            </a:endParaRPr>
          </a:p>
          <a:p>
            <a:pPr>
              <a:buNone/>
            </a:pPr>
            <a:r>
              <a:rPr lang="cs-CZ" sz="2400" b="1" dirty="0" smtClean="0">
                <a:solidFill>
                  <a:schemeClr val="bg1"/>
                </a:solidFill>
              </a:rPr>
              <a:t>	INFORMATION PLANET s.r.o.</a:t>
            </a:r>
          </a:p>
          <a:p>
            <a:pPr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		http://australie.informationplanet.cz/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bg1"/>
                </a:solidFill>
              </a:rPr>
              <a:t>	ATEP s.r.o.</a:t>
            </a:r>
          </a:p>
          <a:p>
            <a:pPr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		http://www.</a:t>
            </a:r>
            <a:r>
              <a:rPr lang="cs-CZ" sz="1800" dirty="0" err="1" smtClean="0">
                <a:solidFill>
                  <a:schemeClr val="bg1"/>
                </a:solidFill>
              </a:rPr>
              <a:t>atep.cz</a:t>
            </a:r>
            <a:r>
              <a:rPr lang="cs-CZ" sz="1800" dirty="0" smtClean="0">
                <a:solidFill>
                  <a:schemeClr val="bg1"/>
                </a:solidFill>
              </a:rPr>
              <a:t>/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bg1"/>
                </a:solidFill>
              </a:rPr>
              <a:t>	PEREGA s.r.o.</a:t>
            </a:r>
          </a:p>
          <a:p>
            <a:pPr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		http://www.</a:t>
            </a:r>
            <a:r>
              <a:rPr lang="cs-CZ" sz="1800" dirty="0" err="1" smtClean="0">
                <a:solidFill>
                  <a:schemeClr val="bg1"/>
                </a:solidFill>
              </a:rPr>
              <a:t>perega.com</a:t>
            </a:r>
            <a:r>
              <a:rPr lang="cs-CZ" sz="1800" dirty="0" smtClean="0">
                <a:solidFill>
                  <a:schemeClr val="bg1"/>
                </a:solidFill>
              </a:rPr>
              <a:t>/</a:t>
            </a:r>
          </a:p>
          <a:p>
            <a:pPr>
              <a:buFontTx/>
              <a:buChar char="-"/>
            </a:pPr>
            <a:endParaRPr lang="cs-CZ" sz="1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						a mnoho dalších….</a:t>
            </a:r>
          </a:p>
          <a:p>
            <a:pPr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32656"/>
            <a:ext cx="13906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bg1"/>
                </a:solidFill>
              </a:rPr>
              <a:t>Použité zdroje: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	http://portal.mpsv.cz/eures</a:t>
            </a:r>
          </a:p>
          <a:p>
            <a:pPr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	http://portal.mpsv.cz/eures/sit_eures</a:t>
            </a:r>
          </a:p>
          <a:p>
            <a:pPr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	http://portal.mpsv.cz/eures/prace_v_cr/zp_vytah</a:t>
            </a:r>
          </a:p>
          <a:p>
            <a:pPr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	http://portal.mpsv.cz/eures/prace_v_cr</a:t>
            </a:r>
          </a:p>
          <a:p>
            <a:pPr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	http://</a:t>
            </a:r>
            <a:r>
              <a:rPr lang="cs-CZ" sz="1800" dirty="0" smtClean="0">
                <a:solidFill>
                  <a:schemeClr val="bg1"/>
                </a:solidFill>
              </a:rPr>
              <a:t>www.</a:t>
            </a:r>
            <a:r>
              <a:rPr lang="cs-CZ" sz="1800" dirty="0" err="1" smtClean="0">
                <a:solidFill>
                  <a:schemeClr val="bg1"/>
                </a:solidFill>
              </a:rPr>
              <a:t>nazkusenou.cz</a:t>
            </a:r>
            <a:r>
              <a:rPr lang="cs-CZ" sz="1800" dirty="0" smtClean="0">
                <a:solidFill>
                  <a:schemeClr val="bg1"/>
                </a:solidFill>
              </a:rPr>
              <a:t>/agentury-</a:t>
            </a:r>
            <a:r>
              <a:rPr lang="cs-CZ" sz="1800" dirty="0" err="1" smtClean="0">
                <a:solidFill>
                  <a:schemeClr val="bg1"/>
                </a:solidFill>
              </a:rPr>
              <a:t>prace</a:t>
            </a:r>
            <a:r>
              <a:rPr lang="cs-CZ" sz="1800" dirty="0" smtClean="0">
                <a:solidFill>
                  <a:schemeClr val="bg1"/>
                </a:solidFill>
              </a:rPr>
              <a:t>-v-</a:t>
            </a:r>
            <a:r>
              <a:rPr lang="cs-CZ" sz="1800" dirty="0" err="1" smtClean="0">
                <a:solidFill>
                  <a:schemeClr val="bg1"/>
                </a:solidFill>
              </a:rPr>
              <a:t>zahranici.html</a:t>
            </a:r>
            <a:endParaRPr lang="cs-CZ" sz="1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	</a:t>
            </a:r>
            <a:r>
              <a:rPr lang="cs-CZ" sz="1800" dirty="0" smtClean="0">
                <a:solidFill>
                  <a:schemeClr val="bg1"/>
                </a:solidFill>
              </a:rPr>
              <a:t>Vlastní tvorba autora</a:t>
            </a:r>
            <a:endParaRPr lang="cs-CZ" sz="1800" dirty="0" smtClean="0">
              <a:solidFill>
                <a:schemeClr val="bg1"/>
              </a:solidFill>
            </a:endParaRPr>
          </a:p>
          <a:p>
            <a:endParaRPr lang="cs-CZ" sz="1800" dirty="0" smtClean="0">
              <a:solidFill>
                <a:schemeClr val="bg1"/>
              </a:solidFill>
            </a:endParaRPr>
          </a:p>
          <a:p>
            <a:endParaRPr lang="cs-CZ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402560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1800" b="1" dirty="0" smtClean="0">
                <a:solidFill>
                  <a:schemeClr val="bg1"/>
                </a:solidFill>
              </a:rPr>
              <a:t/>
            </a:r>
            <a:br>
              <a:rPr lang="cs-CZ" sz="1800" b="1" dirty="0" smtClean="0">
                <a:solidFill>
                  <a:schemeClr val="bg1"/>
                </a:solidFill>
              </a:rPr>
            </a:br>
            <a:r>
              <a:rPr lang="cs-CZ" sz="1800" b="1" dirty="0" smtClean="0">
                <a:solidFill>
                  <a:schemeClr val="bg1"/>
                </a:solidFill>
              </a:rPr>
              <a:t/>
            </a:r>
            <a:br>
              <a:rPr lang="cs-CZ" sz="1800" b="1" dirty="0" smtClean="0">
                <a:solidFill>
                  <a:schemeClr val="bg1"/>
                </a:solidFill>
              </a:rPr>
            </a:br>
            <a:r>
              <a:rPr lang="cs-CZ" sz="1800" b="1" dirty="0" smtClean="0">
                <a:solidFill>
                  <a:schemeClr val="bg1"/>
                </a:solidFill>
              </a:rPr>
              <a:t/>
            </a:r>
            <a:br>
              <a:rPr lang="cs-CZ" sz="1800" b="1" dirty="0" smtClean="0">
                <a:solidFill>
                  <a:schemeClr val="bg1"/>
                </a:solidFill>
              </a:rPr>
            </a:br>
            <a:r>
              <a:rPr lang="cs-CZ" sz="1800" b="1" dirty="0" smtClean="0">
                <a:solidFill>
                  <a:schemeClr val="bg1"/>
                </a:solidFill>
              </a:rPr>
              <a:t/>
            </a:r>
            <a:br>
              <a:rPr lang="cs-CZ" sz="1800" b="1" dirty="0" smtClean="0">
                <a:solidFill>
                  <a:schemeClr val="bg1"/>
                </a:solidFill>
              </a:rPr>
            </a:br>
            <a:r>
              <a:rPr lang="cs-CZ" sz="1800" b="1" dirty="0" smtClean="0">
                <a:solidFill>
                  <a:schemeClr val="bg1"/>
                </a:solidFill>
              </a:rPr>
              <a:t/>
            </a:r>
            <a:br>
              <a:rPr lang="cs-CZ" sz="1800" b="1" dirty="0" smtClean="0">
                <a:solidFill>
                  <a:schemeClr val="bg1"/>
                </a:solidFill>
              </a:rPr>
            </a:br>
            <a:r>
              <a:rPr lang="cs-CZ" sz="1800" b="1" dirty="0" smtClean="0">
                <a:solidFill>
                  <a:schemeClr val="bg1"/>
                </a:solidFill>
              </a:rPr>
              <a:t/>
            </a:r>
            <a:br>
              <a:rPr lang="cs-CZ" sz="1800" b="1" dirty="0" smtClean="0">
                <a:solidFill>
                  <a:schemeClr val="bg1"/>
                </a:solidFill>
              </a:rPr>
            </a:br>
            <a:r>
              <a:rPr lang="cs-CZ" sz="1800" b="1" dirty="0" smtClean="0">
                <a:solidFill>
                  <a:schemeClr val="bg1"/>
                </a:solidFill>
              </a:rPr>
              <a:t/>
            </a:r>
            <a:br>
              <a:rPr lang="cs-CZ" sz="1800" b="1" dirty="0" smtClean="0">
                <a:solidFill>
                  <a:schemeClr val="bg1"/>
                </a:solidFill>
              </a:rPr>
            </a:br>
            <a:r>
              <a:rPr lang="cs-CZ" sz="5300" b="1" dirty="0" smtClean="0">
                <a:solidFill>
                  <a:schemeClr val="bg1"/>
                </a:solidFill>
              </a:rPr>
              <a:t>MOŽNOSTI PRÁCE V ZAHRANIČÍ</a:t>
            </a:r>
            <a:r>
              <a:rPr lang="cs-CZ" sz="5300" dirty="0" smtClean="0">
                <a:solidFill>
                  <a:schemeClr val="bg1"/>
                </a:solidFill>
              </a:rPr>
              <a:t/>
            </a:r>
            <a:br>
              <a:rPr lang="cs-CZ" sz="5300" dirty="0" smtClean="0">
                <a:solidFill>
                  <a:schemeClr val="bg1"/>
                </a:solidFill>
              </a:rPr>
            </a:br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>
                <a:solidFill>
                  <a:schemeClr val="bg1"/>
                </a:solidFill>
              </a:rPr>
              <a:t>	</a:t>
            </a:r>
            <a:r>
              <a:rPr lang="cs-CZ" sz="1800" dirty="0" smtClean="0">
                <a:solidFill>
                  <a:schemeClr val="bg1"/>
                </a:solidFill>
              </a:rPr>
              <a:t/>
            </a:r>
            <a:br>
              <a:rPr lang="cs-CZ" sz="1800" dirty="0" smtClean="0">
                <a:solidFill>
                  <a:schemeClr val="bg1"/>
                </a:solidFill>
              </a:rPr>
            </a:br>
            <a:r>
              <a:rPr lang="cs-CZ" sz="2000" dirty="0" smtClean="0">
                <a:solidFill>
                  <a:schemeClr val="bg1"/>
                </a:solidFill>
              </a:rPr>
              <a:t>			</a:t>
            </a:r>
            <a:endParaRPr lang="cs-CZ" sz="18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1009584"/>
          </a:xfrm>
        </p:spPr>
        <p:txBody>
          <a:bodyPr/>
          <a:lstStyle/>
          <a:p>
            <a:pPr algn="r">
              <a:buNone/>
            </a:pPr>
            <a:r>
              <a:rPr lang="cs-CZ" dirty="0" smtClean="0">
                <a:solidFill>
                  <a:schemeClr val="bg1"/>
                </a:solidFill>
              </a:rPr>
              <a:t>Autor: Ing. Andrea </a:t>
            </a:r>
            <a:r>
              <a:rPr lang="cs-CZ" dirty="0" err="1" smtClean="0">
                <a:solidFill>
                  <a:schemeClr val="bg1"/>
                </a:solidFill>
              </a:rPr>
              <a:t>Modrovská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>
                <a:solidFill>
                  <a:schemeClr val="bg1"/>
                </a:solidFill>
              </a:rPr>
              <a:t>PRÁCE V ZAHRANIČÍ</a:t>
            </a:r>
            <a:endParaRPr lang="cs-CZ" sz="38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528392"/>
          </a:xfrm>
        </p:spPr>
        <p:txBody>
          <a:bodyPr>
            <a:normAutofit/>
          </a:bodyPr>
          <a:lstStyle/>
          <a:p>
            <a:pPr algn="just"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Občané ČR nepotřebují pracovní povolení ani povolení k pobytu ve státech EU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Informace o možnostech práce:</a:t>
            </a:r>
          </a:p>
          <a:p>
            <a:pPr algn="just">
              <a:buClr>
                <a:schemeClr val="bg1"/>
              </a:buClr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		- pracovní agentury</a:t>
            </a:r>
          </a:p>
          <a:p>
            <a:pPr algn="just">
              <a:buClr>
                <a:schemeClr val="bg1"/>
              </a:buClr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		- portál MPSV - EURES</a:t>
            </a:r>
          </a:p>
          <a:p>
            <a:pPr algn="just">
              <a:buClr>
                <a:schemeClr val="bg1"/>
              </a:buClr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           </a:t>
            </a:r>
            <a:r>
              <a:rPr lang="cs-CZ" sz="2000" dirty="0" smtClean="0">
                <a:solidFill>
                  <a:schemeClr val="bg1"/>
                </a:solidFill>
              </a:rPr>
              <a:t>http://portal.mpsv.cz/eures</a:t>
            </a:r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509120"/>
            <a:ext cx="202158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400" dirty="0" smtClean="0">
                <a:solidFill>
                  <a:schemeClr val="bg1"/>
                </a:solidFill>
              </a:rPr>
              <a:t>Služba EURES v Evropské unii a Evropském hospodářském prostoru</a:t>
            </a:r>
            <a:endParaRPr lang="cs-CZ" sz="34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4572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2800" b="1" dirty="0" smtClean="0">
                <a:solidFill>
                  <a:schemeClr val="bg1"/>
                </a:solidFill>
              </a:rPr>
              <a:t>EURES </a:t>
            </a:r>
            <a:r>
              <a:rPr lang="cs-CZ" sz="2400" b="1" dirty="0" smtClean="0">
                <a:solidFill>
                  <a:schemeClr val="bg1"/>
                </a:solidFill>
              </a:rPr>
              <a:t>(</a:t>
            </a:r>
            <a:r>
              <a:rPr lang="cs-CZ" sz="2400" b="1" dirty="0" err="1" smtClean="0">
                <a:solidFill>
                  <a:schemeClr val="bg1"/>
                </a:solidFill>
              </a:rPr>
              <a:t>EURopean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Employment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Services</a:t>
            </a:r>
            <a:r>
              <a:rPr lang="cs-CZ" sz="2400" b="1" dirty="0" smtClean="0">
                <a:solidFill>
                  <a:schemeClr val="bg1"/>
                </a:solidFill>
              </a:rPr>
              <a:t> – Evropské služby zaměstnanosti)</a:t>
            </a:r>
          </a:p>
          <a:p>
            <a:pPr algn="ctr">
              <a:buNone/>
            </a:pPr>
            <a:endParaRPr lang="cs-CZ" sz="1000" b="1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Cílem je usnadňovat mezinárodní mobilitu pracovních sil.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Tuto službu zaměstnanosti nabízí všech 27 členských států EU, dále Norska, Islandu a Lichtenštejnska, které jsou součástí Evropského hospodářského prostoru (EHP).</a:t>
            </a:r>
          </a:p>
          <a:p>
            <a:pPr>
              <a:buClr>
                <a:schemeClr val="bg1"/>
              </a:buClr>
              <a:buNone/>
            </a:pPr>
            <a:endParaRPr lang="cs-CZ" sz="28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 	</a:t>
            </a:r>
            <a:r>
              <a:rPr lang="cs-CZ" sz="1700" dirty="0" smtClean="0">
                <a:solidFill>
                  <a:schemeClr val="bg1"/>
                </a:solidFill>
              </a:rPr>
              <a:t>Dohodu o účasti v síti EURES má i Švýcarsko.</a:t>
            </a:r>
            <a:endParaRPr lang="cs-CZ" sz="17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 smtClean="0">
                <a:solidFill>
                  <a:schemeClr val="bg1"/>
                </a:solidFill>
              </a:rPr>
              <a:t>Úkoly EURES</a:t>
            </a:r>
            <a:endParaRPr lang="cs-CZ" sz="34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solidFill>
                  <a:schemeClr val="bg1"/>
                </a:solidFill>
              </a:rPr>
              <a:t>poskytovat služby zájemcům o práci i zaměstnavatelům </a:t>
            </a:r>
            <a:r>
              <a:rPr lang="cs-CZ" sz="2200" dirty="0" smtClean="0">
                <a:solidFill>
                  <a:schemeClr val="bg1"/>
                </a:solidFill>
              </a:rPr>
              <a:t>(všem, kteří mají zájem využívat práva volného pohybu osob)</a:t>
            </a:r>
          </a:p>
          <a:p>
            <a:pPr>
              <a:buClrTx/>
              <a:buNone/>
            </a:pPr>
            <a:endParaRPr lang="cs-CZ" sz="2200" dirty="0" smtClean="0">
              <a:solidFill>
                <a:schemeClr val="bg1"/>
              </a:solidFill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solidFill>
                  <a:schemeClr val="bg1"/>
                </a:solidFill>
              </a:rPr>
              <a:t>Poskytování služeb je umožněno prostřednictvím:</a:t>
            </a:r>
          </a:p>
          <a:p>
            <a:pPr>
              <a:buClrTx/>
              <a:buNone/>
            </a:pPr>
            <a:r>
              <a:rPr lang="cs-CZ" dirty="0" smtClean="0">
                <a:solidFill>
                  <a:schemeClr val="bg1"/>
                </a:solidFill>
              </a:rPr>
              <a:t>		- databází zveřejněnými na EURES</a:t>
            </a:r>
          </a:p>
          <a:p>
            <a:pPr>
              <a:buClrTx/>
              <a:buNone/>
            </a:pPr>
            <a:r>
              <a:rPr lang="cs-CZ" dirty="0" smtClean="0">
                <a:solidFill>
                  <a:schemeClr val="bg1"/>
                </a:solidFill>
              </a:rPr>
              <a:t>		-  informačních a poradenských služeb</a:t>
            </a:r>
          </a:p>
          <a:p>
            <a:pPr>
              <a:buClrTx/>
              <a:buNone/>
            </a:pPr>
            <a:r>
              <a:rPr lang="cs-CZ" sz="2000" dirty="0" smtClean="0">
                <a:solidFill>
                  <a:schemeClr val="bg1"/>
                </a:solidFill>
              </a:rPr>
              <a:t>		     (působí na úřadech práce v ČR)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bg1"/>
                </a:solidFill>
              </a:rPr>
              <a:t>Na EURES naleznete: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Databázi volných pracovních míst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Databázi životopisů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Databáze životních a pracovních podmínek v zemích EU/EHP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Databáze informací o situaci na místním trhu práce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Databázi vzdělávání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Aj.</a:t>
            </a:r>
          </a:p>
          <a:p>
            <a:pPr>
              <a:buClrTx/>
              <a:buNone/>
            </a:pPr>
            <a:endParaRPr lang="cs-CZ" sz="2800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Více na: http</a:t>
            </a:r>
            <a:r>
              <a:rPr lang="cs-CZ" sz="2400" dirty="0" smtClean="0">
                <a:solidFill>
                  <a:schemeClr val="bg1"/>
                </a:solidFill>
              </a:rPr>
              <a:t>://portal.mpsv.cz/eures/sit_eures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bg1"/>
                </a:solidFill>
              </a:rPr>
              <a:t>Životní a pracovní podmínky v ČR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chemeClr val="bg1"/>
                </a:solidFill>
              </a:rPr>
              <a:t>Pro zájemce je vymezeno mnoho důležitých informací</a:t>
            </a:r>
            <a:r>
              <a:rPr lang="cs-CZ" sz="1400" dirty="0" smtClean="0">
                <a:solidFill>
                  <a:schemeClr val="bg1"/>
                </a:solidFill>
              </a:rPr>
              <a:t>: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Návod, jak snáze najít zaměstnání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Potřebné pracovní  povolení a povolení k pobytu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Informace o uznávání kvalifikace pro vybrané profese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Jak napsat žádost o práci – životopis a motivační dopis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Obsah pracovní smlouvy a vybrané informace  Zákoníku práce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Povinnosti odvodu daní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Povinnosti plátce sociálního pojištění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Povinnosti při ztrátě zaměstnání a kdo má nárok na podporu v nezaměstnanosti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Kdo má nárok na důchod v ČR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Jakým způsobem lze v ČR podnikat (podmínky podnikání, oprávnění, aj.)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Informace o ubytování a stěhování do ČR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Vzdělávací systém ČR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Nezbytné  zdravotní pojištění a zdravotní péče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Informace o kulturním a společenském vyžití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Možnosti dopravy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Seznam m významných úřadů, institucí a firem ČR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sz="1400" dirty="0" smtClean="0">
                <a:solidFill>
                  <a:schemeClr val="bg1"/>
                </a:solidFill>
              </a:rPr>
              <a:t>A další</a:t>
            </a:r>
          </a:p>
          <a:p>
            <a:pPr>
              <a:buFontTx/>
              <a:buChar char="-"/>
            </a:pPr>
            <a:endParaRPr lang="cs-CZ" sz="1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1400" dirty="0" smtClean="0">
                <a:solidFill>
                  <a:schemeClr val="bg1"/>
                </a:solidFill>
              </a:rPr>
              <a:t>Více </a:t>
            </a:r>
            <a:r>
              <a:rPr lang="cs-CZ" sz="1400" dirty="0" smtClean="0">
                <a:solidFill>
                  <a:schemeClr val="bg1"/>
                </a:solidFill>
              </a:rPr>
              <a:t>na:  </a:t>
            </a:r>
            <a:r>
              <a:rPr lang="cs-CZ" sz="1400" dirty="0" smtClean="0">
                <a:solidFill>
                  <a:schemeClr val="bg1"/>
                </a:solidFill>
              </a:rPr>
              <a:t>http://portal.mpsv.cz/eures/prace_v_cr/zp_vytah</a:t>
            </a:r>
          </a:p>
          <a:p>
            <a:pPr>
              <a:buFontTx/>
              <a:buChar char="-"/>
            </a:pPr>
            <a:endParaRPr lang="cs-CZ" sz="1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1400" u="sng" dirty="0" smtClean="0">
                <a:solidFill>
                  <a:schemeClr val="bg1"/>
                </a:solidFill>
              </a:rPr>
              <a:t/>
            </a:r>
            <a:br>
              <a:rPr lang="cs-CZ" sz="1400" u="sng" dirty="0" smtClean="0">
                <a:solidFill>
                  <a:schemeClr val="bg1"/>
                </a:solidFill>
              </a:rPr>
            </a:br>
            <a:r>
              <a:rPr lang="cs-CZ" sz="1400" u="sng" dirty="0" smtClean="0">
                <a:solidFill>
                  <a:schemeClr val="bg1"/>
                </a:solidFill>
              </a:rPr>
              <a:t/>
            </a:r>
            <a:br>
              <a:rPr lang="cs-CZ" sz="1400" u="sng" dirty="0" smtClean="0">
                <a:solidFill>
                  <a:schemeClr val="bg1"/>
                </a:solidFill>
              </a:rPr>
            </a:br>
            <a:endParaRPr lang="cs-CZ" sz="1400" u="sng" dirty="0" smtClean="0">
              <a:solidFill>
                <a:schemeClr val="bg1"/>
              </a:solidFill>
              <a:hlinkClick r:id="rId2"/>
            </a:endParaRPr>
          </a:p>
          <a:p>
            <a:pPr>
              <a:buNone/>
            </a:pPr>
            <a:endParaRPr lang="cs-CZ" sz="1400" dirty="0" smtClean="0">
              <a:solidFill>
                <a:schemeClr val="bg1"/>
              </a:solidFill>
              <a:hlinkClick r:id="rId2"/>
            </a:endParaRPr>
          </a:p>
          <a:p>
            <a:pPr>
              <a:buNone/>
            </a:pPr>
            <a:endParaRPr lang="cs-CZ" sz="14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chemeClr val="bg1"/>
                </a:solidFill>
              </a:rPr>
              <a:t/>
            </a:r>
            <a:br>
              <a:rPr lang="cs-CZ" sz="3600" dirty="0" smtClean="0">
                <a:solidFill>
                  <a:schemeClr val="bg1"/>
                </a:solidFill>
              </a:rPr>
            </a:br>
            <a:r>
              <a:rPr lang="cs-CZ" sz="4400" dirty="0" smtClean="0">
                <a:solidFill>
                  <a:schemeClr val="bg1"/>
                </a:solidFill>
              </a:rPr>
              <a:t>Zájemci o práci v EU a EHP</a:t>
            </a:r>
            <a:br>
              <a:rPr lang="cs-CZ" sz="4400" dirty="0" smtClean="0">
                <a:solidFill>
                  <a:schemeClr val="bg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EURES dále poskytuje tyto služby: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endParaRPr lang="cs-CZ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chemeClr val="bg1"/>
                </a:solidFill>
              </a:rPr>
              <a:t>Vyhledávání volných pracovních míst v ČR podle profese</a:t>
            </a:r>
          </a:p>
          <a:p>
            <a:pPr>
              <a:buClr>
                <a:schemeClr val="bg1"/>
              </a:buClr>
              <a:buNone/>
            </a:pPr>
            <a:r>
              <a:rPr lang="cs-CZ" dirty="0" smtClean="0">
                <a:solidFill>
                  <a:schemeClr val="bg1"/>
                </a:solidFill>
              </a:rPr>
              <a:t>		-  nabídku nových volných </a:t>
            </a:r>
            <a:r>
              <a:rPr lang="cs-CZ" dirty="0" smtClean="0">
                <a:solidFill>
                  <a:schemeClr val="bg1"/>
                </a:solidFill>
              </a:rPr>
              <a:t>míst,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None/>
            </a:pPr>
            <a:r>
              <a:rPr lang="cs-CZ" dirty="0" smtClean="0">
                <a:solidFill>
                  <a:schemeClr val="bg1"/>
                </a:solidFill>
              </a:rPr>
              <a:t>		-  nabídku míst vhodných pro absolventy SŠ a VŠ, 	pro mladistvé, pro občany se zdravotním 	postižením a volná místa s ubytováním.</a:t>
            </a:r>
          </a:p>
          <a:p>
            <a:pPr>
              <a:buClr>
                <a:schemeClr val="bg1"/>
              </a:buClr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chemeClr val="bg1"/>
                </a:solidFill>
              </a:rPr>
              <a:t>Odkazy na nejdůležitější informační zdroje zabývající se problematikou zaměstnanosti v ČR i </a:t>
            </a:r>
            <a:r>
              <a:rPr lang="cs-CZ" dirty="0" smtClean="0">
                <a:solidFill>
                  <a:schemeClr val="bg1"/>
                </a:solidFill>
              </a:rPr>
              <a:t>EU.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cs-CZ" dirty="0" smtClean="0">
              <a:solidFill>
                <a:schemeClr val="bg1"/>
              </a:solidFill>
              <a:hlinkClick r:id="rId2" action="ppaction://hlinkfile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chemeClr val="bg1"/>
                </a:solidFill>
              </a:rPr>
              <a:t>Potvrzení o zaměstnání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cs-CZ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chemeClr val="bg1"/>
                </a:solidFill>
              </a:rPr>
              <a:t>Uznání odborné kvalifikace</a:t>
            </a:r>
          </a:p>
          <a:p>
            <a:pPr>
              <a:buClr>
                <a:schemeClr val="bg1"/>
              </a:buClr>
              <a:buNone/>
            </a:pPr>
            <a:r>
              <a:rPr lang="cs-CZ" sz="2300" dirty="0" smtClean="0">
                <a:solidFill>
                  <a:schemeClr val="bg1"/>
                </a:solidFill>
              </a:rPr>
              <a:t>			Více </a:t>
            </a:r>
            <a:r>
              <a:rPr lang="cs-CZ" sz="2300" dirty="0" smtClean="0">
                <a:solidFill>
                  <a:schemeClr val="bg1"/>
                </a:solidFill>
              </a:rPr>
              <a:t>na http://portal.mpsv.cz/eures/prace_v_cr</a:t>
            </a:r>
          </a:p>
          <a:p>
            <a:pPr>
              <a:buClr>
                <a:schemeClr val="bg1"/>
              </a:buClr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Zájemci o práci – občané nečlenských zemí EU/EHP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60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b="1" dirty="0" smtClean="0">
              <a:solidFill>
                <a:schemeClr val="bg1"/>
              </a:solidFill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chemeClr val="bg1"/>
                </a:solidFill>
              </a:rPr>
              <a:t>cizinci a osoby bez státní příslušnosti mohu vykonávat zaměstnání na území ČR jen s uděleným povolením k zaměstnání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cs-CZ" dirty="0" smtClean="0">
              <a:solidFill>
                <a:schemeClr val="bg1"/>
              </a:solidFill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§"/>
            </a:pPr>
            <a:r>
              <a:rPr lang="cs-CZ" dirty="0" smtClean="0">
                <a:solidFill>
                  <a:schemeClr val="bg1"/>
                </a:solidFill>
              </a:rPr>
              <a:t>informace o zaměstnávání občanů z nečlenských zemí EU/EHP jsou k dispozici v anglickém a německém jazyce</a:t>
            </a:r>
          </a:p>
          <a:p>
            <a:pPr>
              <a:buClr>
                <a:schemeClr val="bg1"/>
              </a:buClr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None/>
            </a:pPr>
            <a:r>
              <a:rPr lang="cs-CZ" sz="2200" dirty="0" smtClean="0">
                <a:solidFill>
                  <a:schemeClr val="bg1"/>
                </a:solidFill>
              </a:rPr>
              <a:t>Více na http://portal.mpsv.cz/eures/prace_v_cr 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Vlastní 1">
      <a:dk1>
        <a:sysClr val="windowText" lastClr="000000"/>
      </a:dk1>
      <a:lt1>
        <a:sysClr val="window" lastClr="FFFFFF"/>
      </a:lt1>
      <a:dk2>
        <a:srgbClr val="D8D8D8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150</TotalTime>
  <Words>345</Words>
  <Application>Microsoft Office PowerPoint</Application>
  <PresentationFormat>Předvádění na obrazovce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Talent</vt:lpstr>
      <vt:lpstr>Snímek 1</vt:lpstr>
      <vt:lpstr>       MOŽNOSTI PRÁCE V ZAHRANIČÍ         </vt:lpstr>
      <vt:lpstr>PRÁCE V ZAHRANIČÍ</vt:lpstr>
      <vt:lpstr>Služba EURES v Evropské unii a Evropském hospodářském prostoru</vt:lpstr>
      <vt:lpstr>Úkoly EURES</vt:lpstr>
      <vt:lpstr>Na EURES naleznete:</vt:lpstr>
      <vt:lpstr>Životní a pracovní podmínky v ČR</vt:lpstr>
      <vt:lpstr> Zájemci o práci v EU a EHP </vt:lpstr>
      <vt:lpstr>Zájemci o práci – občané nečlenských zemí EU/EHP</vt:lpstr>
      <vt:lpstr>Pracovní agentury </vt:lpstr>
      <vt:lpstr>Použité 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MOD</dc:creator>
  <cp:lastModifiedBy>MOD</cp:lastModifiedBy>
  <cp:revision>34</cp:revision>
  <dcterms:created xsi:type="dcterms:W3CDTF">2012-03-29T11:19:47Z</dcterms:created>
  <dcterms:modified xsi:type="dcterms:W3CDTF">2012-04-30T06:55:10Z</dcterms:modified>
</cp:coreProperties>
</file>