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74" r:id="rId3"/>
    <p:sldId id="275" r:id="rId4"/>
    <p:sldId id="270" r:id="rId5"/>
    <p:sldId id="273" r:id="rId6"/>
    <p:sldId id="267" r:id="rId7"/>
    <p:sldId id="269" r:id="rId8"/>
    <p:sldId id="264" r:id="rId9"/>
    <p:sldId id="27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719" autoAdjust="0"/>
  </p:normalViewPr>
  <p:slideViewPr>
    <p:cSldViewPr>
      <p:cViewPr varScale="1">
        <p:scale>
          <a:sx n="75" d="100"/>
          <a:sy n="75" d="100"/>
        </p:scale>
        <p:origin x="-9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0614-5BB4-46CC-8006-B5EB317400D7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A99E-9A0E-4AE1-A116-3CABF6DC35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494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99E-9A0E-4AE1-A116-3CABF6DC35FC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03BCB3-E26E-46BC-BB95-83D44C4CB655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4DC0995-EE15-4544-938F-353ABA26F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ystavamoo.707.cz/sps_holokaust/socka_soubory/image009.jpg"/>
          <p:cNvPicPr>
            <a:picLocks noChangeAspect="1" noChangeArrowheads="1"/>
          </p:cNvPicPr>
          <p:nvPr/>
        </p:nvPicPr>
        <p:blipFill>
          <a:blip r:embed="rId2" cstate="print">
            <a:lum bright="-13000" contrast="36000"/>
          </a:blip>
          <a:srcRect/>
          <a:stretch>
            <a:fillRect/>
          </a:stretch>
        </p:blipFill>
        <p:spPr bwMode="auto">
          <a:xfrm>
            <a:off x="571472" y="1857364"/>
            <a:ext cx="8001056" cy="4786346"/>
          </a:xfrm>
          <a:prstGeom prst="rect">
            <a:avLst/>
          </a:prstGeom>
          <a:noFill/>
        </p:spPr>
      </p:pic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5142"/>
            <a:ext cx="8001056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928662" y="1928803"/>
            <a:ext cx="70723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Název školy: Střední průmyslová škola, Ostrava - Vítkovice, 	                                          příspěvková organizace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28662" y="2500306"/>
            <a:ext cx="5929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Autor: 		PaedDr. Hana Mikolajková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Datum: 		24.08.2012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Název: 		VY_32_INOVACE_8.3.10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Číslo projektu: 	CZ.1.07/1.5.00/34.0125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28662" y="4786322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Téma:  	                  </a:t>
            </a:r>
            <a:r>
              <a:rPr lang="de-DE" sz="3200" b="1" dirty="0" smtClean="0">
                <a:solidFill>
                  <a:srgbClr val="FFFF00"/>
                </a:solidFill>
              </a:rPr>
              <a:t>Schule   </a:t>
            </a:r>
            <a:r>
              <a:rPr lang="cs-CZ" sz="3600" b="1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cs-CZ" b="1" dirty="0" smtClean="0">
                <a:solidFill>
                  <a:srgbClr val="FFFF00"/>
                </a:solidFill>
              </a:rPr>
              <a:t>Anotace: "DUM; Prezentace slouží k rozšíření a opakování slovní zásoby k tématu škola. Je předpokládána jistá již osvojená slovní zásoba. Jednotlivé stránky mohou být použity také při zkoušení a také jako zdroj k přípravě na novou státní maturitu.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http://img5.rajce.idnes.cz/d0502/4/4359/4359537_4a2d33a5e094cee81c7bac36198983cf/images/DSC_1560.jpg?v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643306" cy="2643206"/>
          </a:xfrm>
          <a:prstGeom prst="rect">
            <a:avLst/>
          </a:prstGeom>
          <a:noFill/>
        </p:spPr>
      </p:pic>
      <p:pic>
        <p:nvPicPr>
          <p:cNvPr id="35856" name="Picture 16" descr="http://img5.rajce.idnes.cz/d0502/4/4359/4359537_4a2d33a5e094cee81c7bac36198983cf/images/DSC_1430.JPG?v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357586" cy="2714644"/>
          </a:xfrm>
          <a:prstGeom prst="rect">
            <a:avLst/>
          </a:prstGeom>
          <a:noFill/>
        </p:spPr>
      </p:pic>
      <p:pic>
        <p:nvPicPr>
          <p:cNvPr id="35858" name="Picture 18" descr="http://img5.rajce.idnes.cz/d0502/4/4359/4359537_4a2d33a5e094cee81c7bac36198983cf/images/DSC_0050.JPG?v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357430"/>
            <a:ext cx="4000528" cy="2714644"/>
          </a:xfrm>
          <a:prstGeom prst="rect">
            <a:avLst/>
          </a:prstGeom>
          <a:noFill/>
        </p:spPr>
      </p:pic>
      <p:pic>
        <p:nvPicPr>
          <p:cNvPr id="35860" name="Picture 20" descr="http://img5.rajce.idnes.cz/d0502/4/4359/4359537_4a2d33a5e094cee81c7bac36198983cf/images/DSC_0665.JPG?ver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472" y="928670"/>
            <a:ext cx="4000528" cy="2714644"/>
          </a:xfrm>
          <a:prstGeom prst="rect">
            <a:avLst/>
          </a:prstGeom>
          <a:noFill/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4032"/>
          </a:xfrm>
        </p:spPr>
        <p:txBody>
          <a:bodyPr/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Wortschatz </a:t>
            </a:r>
            <a:r>
              <a:rPr lang="cs-CZ" sz="3200" b="1" dirty="0" smtClean="0">
                <a:solidFill>
                  <a:srgbClr val="FFFF00"/>
                </a:solidFill>
              </a:rPr>
              <a:t>- </a:t>
            </a:r>
            <a:r>
              <a:rPr lang="de-DE" sz="3200" b="1" dirty="0" smtClean="0">
                <a:solidFill>
                  <a:srgbClr val="FFFF00"/>
                </a:solidFill>
              </a:rPr>
              <a:t>In der Schule</a:t>
            </a:r>
            <a:endParaRPr lang="de-DE" sz="3200" b="1" dirty="0">
              <a:solidFill>
                <a:srgbClr val="FFFF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2857496"/>
            <a:ext cx="54127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der Flur</a:t>
            </a:r>
            <a:endParaRPr lang="de-DE" sz="2600" dirty="0"/>
          </a:p>
        </p:txBody>
      </p:sp>
      <p:sp>
        <p:nvSpPr>
          <p:cNvPr id="20" name="Obdélník 19"/>
          <p:cNvSpPr/>
          <p:nvPr/>
        </p:nvSpPr>
        <p:spPr>
          <a:xfrm>
            <a:off x="357158" y="6143644"/>
            <a:ext cx="37147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das Klassenzimmer</a:t>
            </a:r>
            <a:endParaRPr lang="de-DE" sz="2600" dirty="0"/>
          </a:p>
        </p:txBody>
      </p:sp>
      <p:sp>
        <p:nvSpPr>
          <p:cNvPr id="21" name="Obdélník 20"/>
          <p:cNvSpPr/>
          <p:nvPr/>
        </p:nvSpPr>
        <p:spPr>
          <a:xfrm>
            <a:off x="2643174" y="4500570"/>
            <a:ext cx="24288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Treppe</a:t>
            </a:r>
            <a:endParaRPr lang="de-DE" sz="2600" dirty="0"/>
          </a:p>
        </p:txBody>
      </p:sp>
      <p:sp>
        <p:nvSpPr>
          <p:cNvPr id="22" name="Obdélník 21"/>
          <p:cNvSpPr/>
          <p:nvPr/>
        </p:nvSpPr>
        <p:spPr>
          <a:xfrm>
            <a:off x="5286380" y="3071810"/>
            <a:ext cx="20717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Werkstatt</a:t>
            </a:r>
            <a:endParaRPr lang="de-DE" sz="2600" dirty="0"/>
          </a:p>
        </p:txBody>
      </p:sp>
      <p:pic>
        <p:nvPicPr>
          <p:cNvPr id="23" name="Picture 4" descr="http://www.zsbojkovice.cz/upload.cs/2/2b969314b_0_sportoviste_tl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071942"/>
            <a:ext cx="3381368" cy="2571768"/>
          </a:xfrm>
          <a:prstGeom prst="rect">
            <a:avLst/>
          </a:prstGeom>
          <a:noFill/>
        </p:spPr>
      </p:pic>
      <p:sp>
        <p:nvSpPr>
          <p:cNvPr id="25" name="Obdélník 24"/>
          <p:cNvSpPr/>
          <p:nvPr/>
        </p:nvSpPr>
        <p:spPr>
          <a:xfrm>
            <a:off x="5857884" y="6072206"/>
            <a:ext cx="2000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Turnhalle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://www.terom.cz/foto/nabytek/satny/sat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714776" cy="2643206"/>
          </a:xfrm>
          <a:prstGeom prst="rect">
            <a:avLst/>
          </a:prstGeom>
          <a:noFill/>
        </p:spPr>
      </p:pic>
      <p:pic>
        <p:nvPicPr>
          <p:cNvPr id="3" name="Picture 22" descr="http://skolakoberice.cz/FotoJide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4000528" cy="2714644"/>
          </a:xfrm>
          <a:prstGeom prst="rect">
            <a:avLst/>
          </a:prstGeom>
          <a:noFill/>
        </p:spPr>
      </p:pic>
      <p:pic>
        <p:nvPicPr>
          <p:cNvPr id="36866" name="Picture 2" descr="http://www.hoteljesenice.cz/foto/galerie/velke/posilov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500462" cy="2714644"/>
          </a:xfrm>
          <a:prstGeom prst="rect">
            <a:avLst/>
          </a:prstGeom>
          <a:noFill/>
        </p:spPr>
      </p:pic>
      <p:pic>
        <p:nvPicPr>
          <p:cNvPr id="36868" name="Picture 4" descr="http://im.novinky.cz/mynews/512/15122-top_foto1-pam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786058"/>
            <a:ext cx="3357586" cy="2576509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82594"/>
          </a:xfrm>
        </p:spPr>
        <p:txBody>
          <a:bodyPr/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Wortschatz – in der schule</a:t>
            </a:r>
            <a:endParaRPr lang="de-DE" sz="3200" b="1" dirty="0">
              <a:solidFill>
                <a:srgbClr val="FFFF00"/>
              </a:solidFill>
            </a:endParaRPr>
          </a:p>
        </p:txBody>
      </p:sp>
      <p:pic>
        <p:nvPicPr>
          <p:cNvPr id="36870" name="Picture 6" descr="http://media1.mypage.cz/images/media1:4c1fc01f4550b.jpg/Obraz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857628"/>
            <a:ext cx="3205148" cy="2747955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14282" y="3000372"/>
            <a:ext cx="28575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der Umkleideraum</a:t>
            </a:r>
            <a:endParaRPr lang="de-DE" sz="2600" dirty="0"/>
          </a:p>
        </p:txBody>
      </p:sp>
      <p:sp>
        <p:nvSpPr>
          <p:cNvPr id="11" name="Obdélník 10"/>
          <p:cNvSpPr/>
          <p:nvPr/>
        </p:nvSpPr>
        <p:spPr>
          <a:xfrm>
            <a:off x="6357950" y="2928934"/>
            <a:ext cx="25003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Schulkantine</a:t>
            </a:r>
            <a:endParaRPr lang="de-DE" sz="2600" dirty="0"/>
          </a:p>
        </p:txBody>
      </p:sp>
      <p:sp>
        <p:nvSpPr>
          <p:cNvPr id="12" name="Obdélník 11"/>
          <p:cNvSpPr/>
          <p:nvPr/>
        </p:nvSpPr>
        <p:spPr>
          <a:xfrm>
            <a:off x="500034" y="6000768"/>
            <a:ext cx="56436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der Fitnessraum</a:t>
            </a:r>
            <a:endParaRPr lang="de-DE" sz="2600" dirty="0"/>
          </a:p>
        </p:txBody>
      </p:sp>
      <p:sp>
        <p:nvSpPr>
          <p:cNvPr id="13" name="Obdélník 12"/>
          <p:cNvSpPr/>
          <p:nvPr/>
        </p:nvSpPr>
        <p:spPr>
          <a:xfrm>
            <a:off x="3000364" y="4786322"/>
            <a:ext cx="27668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der Sportplatz</a:t>
            </a:r>
            <a:endParaRPr lang="de-DE" sz="2600" dirty="0"/>
          </a:p>
        </p:txBody>
      </p:sp>
      <p:sp>
        <p:nvSpPr>
          <p:cNvPr id="14" name="Obdélník 13"/>
          <p:cNvSpPr/>
          <p:nvPr/>
        </p:nvSpPr>
        <p:spPr>
          <a:xfrm>
            <a:off x="5643570" y="6000768"/>
            <a:ext cx="18573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Toilette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214942" y="500043"/>
            <a:ext cx="23574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die Wandzeitung</a:t>
            </a:r>
            <a:endParaRPr lang="de-DE" sz="2600" dirty="0"/>
          </a:p>
        </p:txBody>
      </p:sp>
      <p:sp>
        <p:nvSpPr>
          <p:cNvPr id="13" name="Obdélník 12"/>
          <p:cNvSpPr/>
          <p:nvPr/>
        </p:nvSpPr>
        <p:spPr>
          <a:xfrm>
            <a:off x="5857884" y="928670"/>
            <a:ext cx="26432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der </a:t>
            </a:r>
            <a:r>
              <a:rPr lang="de-DE" sz="2600" b="1" dirty="0" smtClean="0"/>
              <a:t>Stundenplan</a:t>
            </a:r>
            <a:endParaRPr lang="de-DE" sz="2600" dirty="0"/>
          </a:p>
        </p:txBody>
      </p:sp>
      <p:sp>
        <p:nvSpPr>
          <p:cNvPr id="16" name="Obdélník 15"/>
          <p:cNvSpPr/>
          <p:nvPr/>
        </p:nvSpPr>
        <p:spPr>
          <a:xfrm>
            <a:off x="4643438" y="2214554"/>
            <a:ext cx="28575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/>
              <a:t>das Waschbecken</a:t>
            </a:r>
            <a:endParaRPr lang="de-DE" sz="2600" b="1" dirty="0"/>
          </a:p>
        </p:txBody>
      </p:sp>
      <p:pic>
        <p:nvPicPr>
          <p:cNvPr id="30728" name="Picture 8" descr="http://hswinzendorf.ac.at/wp-content/uploads/2011/10/smbk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4000528" cy="3000396"/>
          </a:xfrm>
          <a:prstGeom prst="rect">
            <a:avLst/>
          </a:prstGeom>
          <a:noFill/>
        </p:spPr>
      </p:pic>
      <p:pic>
        <p:nvPicPr>
          <p:cNvPr id="30730" name="Picture 10" descr="http://hswinzendorf.ac.at/wp-content/uploads/2011/10/smbkl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000527" cy="2928958"/>
          </a:xfrm>
          <a:prstGeom prst="rect">
            <a:avLst/>
          </a:prstGeom>
          <a:noFill/>
        </p:spPr>
      </p:pic>
      <p:sp>
        <p:nvSpPr>
          <p:cNvPr id="35" name="Obdélník 34"/>
          <p:cNvSpPr/>
          <p:nvPr/>
        </p:nvSpPr>
        <p:spPr>
          <a:xfrm>
            <a:off x="5000628" y="1357298"/>
            <a:ext cx="2571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solidFill>
                  <a:srgbClr val="FFFF00"/>
                </a:solidFill>
              </a:rPr>
              <a:t> </a:t>
            </a:r>
            <a:r>
              <a:rPr lang="de-DE" sz="2600" b="1" dirty="0" smtClean="0"/>
              <a:t>die Tür</a:t>
            </a:r>
            <a:endParaRPr lang="cs-CZ" sz="2600" b="1" dirty="0" smtClean="0"/>
          </a:p>
          <a:p>
            <a:r>
              <a:rPr lang="cs-CZ" sz="2600" b="1" dirty="0" smtClean="0"/>
              <a:t>            </a:t>
            </a:r>
            <a:r>
              <a:rPr lang="de-DE" sz="2600" b="1" dirty="0" smtClean="0"/>
              <a:t>der Spiegel</a:t>
            </a:r>
            <a:endParaRPr lang="de-DE" sz="2600" dirty="0"/>
          </a:p>
        </p:txBody>
      </p:sp>
      <p:cxnSp>
        <p:nvCxnSpPr>
          <p:cNvPr id="37" name="Přímá spojovací šipka 36"/>
          <p:cNvCxnSpPr/>
          <p:nvPr/>
        </p:nvCxnSpPr>
        <p:spPr>
          <a:xfrm rot="10800000" flipV="1">
            <a:off x="4000496" y="857232"/>
            <a:ext cx="1143008" cy="35719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10800000" flipV="1">
            <a:off x="3571868" y="1214422"/>
            <a:ext cx="2214578" cy="2143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rot="10800000">
            <a:off x="2428860" y="1571612"/>
            <a:ext cx="2500330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rot="10800000">
            <a:off x="1928794" y="1571612"/>
            <a:ext cx="3857652" cy="42862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6" idx="1"/>
          </p:cNvCxnSpPr>
          <p:nvPr/>
        </p:nvCxnSpPr>
        <p:spPr>
          <a:xfrm rot="10800000">
            <a:off x="1928794" y="1857370"/>
            <a:ext cx="2714644" cy="6034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flat" dir="t"/>
          </a:scene3d>
          <a:sp3d contourW="12700">
            <a:contourClr>
              <a:srgbClr val="00B05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571472" y="3643314"/>
            <a:ext cx="4841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/>
              <a:t>                            </a:t>
            </a:r>
            <a:r>
              <a:rPr lang="de-DE" sz="2600" b="1" dirty="0" smtClean="0"/>
              <a:t>die Tafel</a:t>
            </a:r>
          </a:p>
          <a:p>
            <a:r>
              <a:rPr lang="de-DE" sz="2600" b="1" dirty="0" smtClean="0"/>
              <a:t>                              der Lehrstuhl</a:t>
            </a:r>
          </a:p>
          <a:p>
            <a:r>
              <a:rPr lang="de-DE" sz="2600" b="1" dirty="0" smtClean="0"/>
              <a:t>                     die Kreide</a:t>
            </a:r>
          </a:p>
          <a:p>
            <a:r>
              <a:rPr lang="de-DE" sz="2600" b="1" dirty="0" smtClean="0"/>
              <a:t>                           der Schwamm</a:t>
            </a:r>
          </a:p>
          <a:p>
            <a:r>
              <a:rPr lang="cs-CZ" sz="2600" b="1" dirty="0" smtClean="0"/>
              <a:t>   </a:t>
            </a:r>
            <a:r>
              <a:rPr lang="de-DE" sz="2600" b="1" dirty="0" smtClean="0"/>
              <a:t>die Tische / die Schulbänke</a:t>
            </a:r>
          </a:p>
          <a:p>
            <a:r>
              <a:rPr lang="cs-CZ" sz="2600" b="1" dirty="0" smtClean="0"/>
              <a:t>                                    </a:t>
            </a:r>
            <a:r>
              <a:rPr lang="de-DE" sz="2600" b="1" dirty="0" smtClean="0"/>
              <a:t>der Stuhl</a:t>
            </a:r>
          </a:p>
          <a:p>
            <a:endParaRPr lang="de-DE" sz="2400" dirty="0"/>
          </a:p>
        </p:txBody>
      </p:sp>
      <p:cxnSp>
        <p:nvCxnSpPr>
          <p:cNvPr id="54" name="Přímá spojovací šipka 53"/>
          <p:cNvCxnSpPr/>
          <p:nvPr/>
        </p:nvCxnSpPr>
        <p:spPr>
          <a:xfrm flipV="1">
            <a:off x="3929058" y="3714752"/>
            <a:ext cx="342902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>
            <a:off x="4714876" y="4286256"/>
            <a:ext cx="714380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V="1">
            <a:off x="3714744" y="4500570"/>
            <a:ext cx="4572032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V="1">
            <a:off x="4643438" y="4500570"/>
            <a:ext cx="3929090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 flipV="1">
            <a:off x="4500562" y="5000636"/>
            <a:ext cx="2500330" cy="42862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>
            <a:off x="4500562" y="5500702"/>
            <a:ext cx="64294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 flipV="1">
            <a:off x="4572000" y="5286388"/>
            <a:ext cx="2643206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délník 73"/>
          <p:cNvSpPr/>
          <p:nvPr/>
        </p:nvSpPr>
        <p:spPr>
          <a:xfrm>
            <a:off x="0" y="607220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Was ist in deiner </a:t>
            </a:r>
            <a:r>
              <a:rPr lang="cs-CZ" sz="2400" b="1" dirty="0" smtClean="0">
                <a:solidFill>
                  <a:srgbClr val="FFFF00"/>
                </a:solidFill>
              </a:rPr>
              <a:t>Klasse? Ist …….. in deiner Klasse? Und  wo? Ist……………..?  </a:t>
            </a:r>
            <a:r>
              <a:rPr lang="de-DE" sz="2400" b="1" dirty="0" smtClean="0">
                <a:solidFill>
                  <a:srgbClr val="FFFF00"/>
                </a:solidFill>
              </a:rPr>
              <a:t>Beschreibe  </a:t>
            </a:r>
            <a:r>
              <a:rPr lang="de-DE" sz="2400" b="1" dirty="0" smtClean="0">
                <a:solidFill>
                  <a:srgbClr val="FFFF00"/>
                </a:solidFill>
              </a:rPr>
              <a:t>deine </a:t>
            </a:r>
            <a:r>
              <a:rPr lang="de-DE" sz="2400" b="1" dirty="0" smtClean="0">
                <a:solidFill>
                  <a:srgbClr val="FFFF00"/>
                </a:solidFill>
              </a:rPr>
              <a:t>Klasse</a:t>
            </a:r>
            <a:r>
              <a:rPr lang="cs-CZ" sz="2400" b="1" dirty="0" smtClean="0">
                <a:solidFill>
                  <a:srgbClr val="FFFF00"/>
                </a:solidFill>
              </a:rPr>
              <a:t>!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79" name="Nadpis 78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571480"/>
          </a:xfrm>
        </p:spPr>
        <p:txBody>
          <a:bodyPr/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Wortschatz </a:t>
            </a:r>
            <a:r>
              <a:rPr lang="cs-CZ" sz="3200" b="1" dirty="0" smtClean="0">
                <a:solidFill>
                  <a:srgbClr val="FFFF00"/>
                </a:solidFill>
              </a:rPr>
              <a:t>- </a:t>
            </a:r>
            <a:r>
              <a:rPr lang="de-DE" sz="3200" b="1" dirty="0" smtClean="0">
                <a:solidFill>
                  <a:srgbClr val="FFFF00"/>
                </a:solidFill>
              </a:rPr>
              <a:t>in der klasse</a:t>
            </a:r>
            <a:endParaRPr lang="de-DE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andem.adam.cz/grafy/grafcz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643998" cy="464347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Schulsystem in </a:t>
            </a:r>
            <a:r>
              <a:rPr lang="de-DE" sz="3200" b="1" dirty="0" smtClean="0">
                <a:solidFill>
                  <a:srgbClr val="FFFF00"/>
                </a:solidFill>
              </a:rPr>
              <a:t>Tschechien</a:t>
            </a:r>
            <a:r>
              <a:rPr lang="cs-CZ" sz="3200" b="1" dirty="0" smtClean="0">
                <a:solidFill>
                  <a:srgbClr val="FFFF00"/>
                </a:solidFill>
              </a:rPr>
              <a:t>                        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9520" y="738664"/>
            <a:ext cx="8429684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Was ist eigentlich der Kindergarten? Und die Grundschule?</a:t>
            </a:r>
          </a:p>
          <a:p>
            <a:r>
              <a:rPr lang="de-DE" dirty="0" smtClean="0"/>
              <a:t>Wohin kann ich mit 15 gehen?      (das Gymnasium,</a:t>
            </a:r>
            <a:r>
              <a:rPr lang="cs-CZ" dirty="0" smtClean="0"/>
              <a:t> </a:t>
            </a:r>
            <a:r>
              <a:rPr lang="de-DE" dirty="0" smtClean="0"/>
              <a:t>die Fachschule,</a:t>
            </a:r>
            <a:r>
              <a:rPr lang="cs-CZ" dirty="0" smtClean="0"/>
              <a:t> </a:t>
            </a:r>
            <a:r>
              <a:rPr lang="de-DE" dirty="0" smtClean="0"/>
              <a:t>die Berufsschule</a:t>
            </a:r>
            <a:r>
              <a:rPr lang="cs-CZ" dirty="0" smtClean="0"/>
              <a:t>,…</a:t>
            </a:r>
            <a:r>
              <a:rPr lang="de-DE" dirty="0" smtClean="0"/>
              <a:t>)</a:t>
            </a:r>
          </a:p>
          <a:p>
            <a:r>
              <a:rPr lang="de-DE" dirty="0" smtClean="0"/>
              <a:t>Und nach dem Abschluss ……….? (die Hochschule,</a:t>
            </a:r>
            <a:r>
              <a:rPr lang="cs-CZ" dirty="0" smtClean="0"/>
              <a:t> </a:t>
            </a:r>
            <a:r>
              <a:rPr lang="de-DE" dirty="0" smtClean="0"/>
              <a:t>die Universität,</a:t>
            </a:r>
            <a:r>
              <a:rPr lang="cs-CZ" dirty="0" smtClean="0"/>
              <a:t> </a:t>
            </a:r>
            <a:r>
              <a:rPr lang="de-DE" dirty="0" smtClean="0"/>
              <a:t>die Arbeit,…)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7924800" cy="714380"/>
          </a:xfrm>
        </p:spPr>
        <p:txBody>
          <a:bodyPr/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Schule - Bilder</a:t>
            </a:r>
            <a:endParaRPr lang="de-DE" sz="32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buttermaidbakery.com/images/products/care-package-christmas-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86214" cy="4000528"/>
          </a:xfrm>
          <a:prstGeom prst="rect">
            <a:avLst/>
          </a:prstGeom>
          <a:noFill/>
        </p:spPr>
      </p:pic>
      <p:pic>
        <p:nvPicPr>
          <p:cNvPr id="1032" name="Picture 8" descr="http://i.lidovky.cz/05/122/lngal/HLMfb2c6_uci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3810000" cy="4000528"/>
          </a:xfrm>
          <a:prstGeom prst="rect">
            <a:avLst/>
          </a:prstGeom>
          <a:noFill/>
        </p:spPr>
      </p:pic>
      <p:sp>
        <p:nvSpPr>
          <p:cNvPr id="5" name="Šipka dolů 4"/>
          <p:cNvSpPr/>
          <p:nvPr/>
        </p:nvSpPr>
        <p:spPr>
          <a:xfrm>
            <a:off x="3286116" y="5286388"/>
            <a:ext cx="2143140" cy="135732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rgbClr val="FFFF00"/>
                </a:solidFill>
              </a:rPr>
              <a:t>Wähle eine </a:t>
            </a:r>
            <a:r>
              <a:rPr lang="de-DE" b="1" dirty="0" smtClean="0">
                <a:solidFill>
                  <a:srgbClr val="FFFF00"/>
                </a:solidFill>
              </a:rPr>
              <a:t>der </a:t>
            </a:r>
            <a:r>
              <a:rPr lang="de-DE" b="1" dirty="0" smtClean="0">
                <a:solidFill>
                  <a:srgbClr val="FFFF00"/>
                </a:solidFill>
              </a:rPr>
              <a:t>Personen</a:t>
            </a:r>
            <a:r>
              <a:rPr lang="cs-CZ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de-DE" b="1" dirty="0" smtClean="0">
                <a:solidFill>
                  <a:srgbClr val="FFFF00"/>
                </a:solidFill>
              </a:rPr>
              <a:t>auf </a:t>
            </a:r>
            <a:r>
              <a:rPr lang="de-DE" b="1" dirty="0" smtClean="0">
                <a:solidFill>
                  <a:srgbClr val="FFFF00"/>
                </a:solidFill>
              </a:rPr>
              <a:t>den Fotos </a:t>
            </a:r>
            <a:r>
              <a:rPr lang="de-DE" b="1" dirty="0" smtClean="0">
                <a:solidFill>
                  <a:srgbClr val="FFFF00"/>
                </a:solidFill>
              </a:rPr>
              <a:t>aus</a:t>
            </a:r>
            <a:r>
              <a:rPr lang="cs-CZ" b="1" dirty="0" smtClean="0">
                <a:solidFill>
                  <a:srgbClr val="FFFF00"/>
                </a:solidFill>
              </a:rPr>
              <a:t>!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dirty="0" smtClean="0"/>
              <a:t>Gib ihr </a:t>
            </a:r>
            <a:r>
              <a:rPr lang="de-DE" sz="2800" dirty="0" smtClean="0"/>
              <a:t>einen Namen </a:t>
            </a:r>
            <a:r>
              <a:rPr lang="de-DE" sz="2800" dirty="0" smtClean="0"/>
              <a:t>und sprich über sie !</a:t>
            </a:r>
          </a:p>
          <a:p>
            <a:r>
              <a:rPr lang="de-DE" sz="2800" dirty="0" smtClean="0"/>
              <a:t>Geburtsdatum</a:t>
            </a:r>
            <a:endParaRPr lang="de-DE" sz="2800" dirty="0" smtClean="0"/>
          </a:p>
          <a:p>
            <a:r>
              <a:rPr lang="de-DE" sz="2800" dirty="0" smtClean="0"/>
              <a:t>Geburtsort</a:t>
            </a:r>
          </a:p>
          <a:p>
            <a:r>
              <a:rPr lang="de-DE" sz="2800" dirty="0" smtClean="0"/>
              <a:t>Schulbildung</a:t>
            </a:r>
            <a:endParaRPr lang="de-DE" sz="2800" dirty="0" smtClean="0"/>
          </a:p>
          <a:p>
            <a:r>
              <a:rPr lang="de-DE" sz="2800" dirty="0" smtClean="0"/>
              <a:t>Beruf</a:t>
            </a:r>
            <a:r>
              <a:rPr lang="cs-CZ" sz="2800" dirty="0" smtClean="0"/>
              <a:t> / Berufsweg</a:t>
            </a:r>
            <a:endParaRPr lang="de-DE" sz="2800" dirty="0" smtClean="0"/>
          </a:p>
          <a:p>
            <a:r>
              <a:rPr lang="de-DE" sz="2800" dirty="0" smtClean="0"/>
              <a:t>Familie</a:t>
            </a:r>
            <a:endParaRPr lang="cs-CZ" sz="2800" dirty="0" smtClean="0"/>
          </a:p>
          <a:p>
            <a:pPr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Deine Mitschüler fragen dich !</a:t>
            </a:r>
            <a:r>
              <a:rPr lang="cs-CZ" sz="2800" dirty="0" smtClean="0">
                <a:solidFill>
                  <a:srgbClr val="FF0000"/>
                </a:solidFill>
              </a:rPr>
              <a:t>   </a:t>
            </a:r>
            <a:r>
              <a:rPr lang="cs-CZ" sz="2800" dirty="0" smtClean="0">
                <a:solidFill>
                  <a:srgbClr val="FF0000"/>
                </a:solidFill>
                <a:sym typeface="Wingdings" pitchFamily="2" charset="2"/>
              </a:rPr>
              <a:t>  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rgbClr val="FFFF00"/>
                </a:solidFill>
              </a:rPr>
              <a:t>beantworte</a:t>
            </a:r>
            <a:r>
              <a:rPr lang="cs-CZ" b="1" dirty="0" smtClean="0">
                <a:solidFill>
                  <a:srgbClr val="FFFF00"/>
                </a:solidFill>
              </a:rPr>
              <a:t>T</a:t>
            </a:r>
            <a:r>
              <a:rPr lang="de-DE" b="1" dirty="0" smtClean="0">
                <a:solidFill>
                  <a:srgbClr val="FFFF00"/>
                </a:solidFill>
              </a:rPr>
              <a:t> die </a:t>
            </a:r>
            <a:r>
              <a:rPr lang="de-DE" b="1" dirty="0" smtClean="0">
                <a:solidFill>
                  <a:srgbClr val="FFFF00"/>
                </a:solidFill>
              </a:rPr>
              <a:t>folgenden fragen zum Thema </a:t>
            </a:r>
            <a:r>
              <a:rPr lang="de-DE" b="1" dirty="0" smtClean="0">
                <a:solidFill>
                  <a:srgbClr val="FFFF00"/>
                </a:solidFill>
              </a:rPr>
              <a:t>Schule</a:t>
            </a:r>
            <a:r>
              <a:rPr lang="cs-CZ" b="1" dirty="0" smtClean="0">
                <a:solidFill>
                  <a:srgbClr val="FFFF00"/>
                </a:solidFill>
              </a:rPr>
              <a:t> ! </a:t>
            </a:r>
            <a:r>
              <a:rPr lang="cs-CZ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609600" y="1785926"/>
            <a:ext cx="7924800" cy="392907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In welche Schule gehst du? In welche Klasse gehst du</a:t>
            </a:r>
            <a:r>
              <a:rPr lang="de-DE" sz="2600" dirty="0" smtClean="0"/>
              <a:t>?</a:t>
            </a:r>
          </a:p>
          <a:p>
            <a:r>
              <a:rPr lang="de-DE" sz="2600" dirty="0" smtClean="0"/>
              <a:t>Wie </a:t>
            </a:r>
            <a:r>
              <a:rPr lang="de-DE" sz="2600" dirty="0" smtClean="0"/>
              <a:t>viele Schüler / Schülerinnen gibt es in deiner Klasse?</a:t>
            </a:r>
          </a:p>
          <a:p>
            <a:r>
              <a:rPr lang="de-DE" sz="2600" dirty="0" smtClean="0"/>
              <a:t>Wann beginnt / endet der Unterricht?</a:t>
            </a:r>
          </a:p>
          <a:p>
            <a:r>
              <a:rPr lang="de-DE" sz="2600" dirty="0" smtClean="0"/>
              <a:t>Wie viele Stunden hast du pro Woche?</a:t>
            </a:r>
          </a:p>
          <a:p>
            <a:r>
              <a:rPr lang="de-DE" sz="2600" dirty="0" smtClean="0"/>
              <a:t>Welche Fächer hast du dieses Jahr?</a:t>
            </a:r>
          </a:p>
          <a:p>
            <a:r>
              <a:rPr lang="de-DE" sz="2600" dirty="0" smtClean="0"/>
              <a:t>Was ist dein Lieblingsfach? Warum?</a:t>
            </a:r>
            <a:endParaRPr lang="de-DE" sz="2600" dirty="0"/>
          </a:p>
        </p:txBody>
      </p:sp>
      <p:sp>
        <p:nvSpPr>
          <p:cNvPr id="3" name="Obdélník 2"/>
          <p:cNvSpPr/>
          <p:nvPr/>
        </p:nvSpPr>
        <p:spPr>
          <a:xfrm>
            <a:off x="467544" y="164305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1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2547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00"/>
                </a:solidFill>
              </a:rPr>
              <a:t>Zdroje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7158" y="1285860"/>
            <a:ext cx="8501122" cy="442914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http://</a:t>
            </a:r>
            <a:r>
              <a:rPr lang="cs-CZ" sz="1800" dirty="0" smtClean="0"/>
              <a:t>vystavamoo.707.cz/</a:t>
            </a:r>
            <a:r>
              <a:rPr lang="cs-CZ" sz="1800" dirty="0" err="1" smtClean="0"/>
              <a:t>sps</a:t>
            </a:r>
            <a:r>
              <a:rPr lang="cs-CZ" sz="1800" dirty="0" smtClean="0"/>
              <a:t>_</a:t>
            </a:r>
            <a:r>
              <a:rPr lang="cs-CZ" sz="1800" dirty="0" err="1" smtClean="0"/>
              <a:t>holokaust</a:t>
            </a:r>
            <a:r>
              <a:rPr lang="cs-CZ" sz="1800" dirty="0" smtClean="0"/>
              <a:t>/</a:t>
            </a:r>
            <a:r>
              <a:rPr lang="cs-CZ" sz="1800" dirty="0" err="1" smtClean="0"/>
              <a:t>socka.htm</a:t>
            </a:r>
            <a:r>
              <a:rPr lang="cs-CZ" sz="1800" dirty="0" smtClean="0"/>
              <a:t>, 26. 6. 2012</a:t>
            </a:r>
          </a:p>
          <a:p>
            <a:r>
              <a:rPr lang="cs-CZ" sz="1800" dirty="0" smtClean="0"/>
              <a:t>http://hswinzendorf.ac.at/, 26. 6. 2012</a:t>
            </a:r>
          </a:p>
          <a:p>
            <a:r>
              <a:rPr lang="cs-CZ" sz="1800" dirty="0" smtClean="0"/>
              <a:t>http://www.lidovky.</a:t>
            </a:r>
            <a:r>
              <a:rPr lang="cs-CZ" sz="1800" dirty="0" err="1" smtClean="0"/>
              <a:t>cz</a:t>
            </a:r>
            <a:r>
              <a:rPr lang="cs-CZ" sz="1800" dirty="0" smtClean="0"/>
              <a:t>/ministerstvo-</a:t>
            </a:r>
            <a:r>
              <a:rPr lang="cs-CZ" sz="1800" dirty="0" err="1" smtClean="0"/>
              <a:t>tvori</a:t>
            </a:r>
            <a:r>
              <a:rPr lang="cs-CZ" sz="1800" dirty="0" smtClean="0"/>
              <a:t>-</a:t>
            </a:r>
            <a:r>
              <a:rPr lang="cs-CZ" sz="1800" dirty="0" err="1" smtClean="0"/>
              <a:t>dokonaleho</a:t>
            </a:r>
            <a:r>
              <a:rPr lang="cs-CZ" sz="1800" dirty="0" smtClean="0"/>
              <a:t>-</a:t>
            </a:r>
            <a:r>
              <a:rPr lang="cs-CZ" sz="1800" dirty="0" err="1" smtClean="0"/>
              <a:t>ucitele</a:t>
            </a:r>
            <a:r>
              <a:rPr lang="cs-CZ" sz="1800" dirty="0" smtClean="0"/>
              <a:t>-d9y-/</a:t>
            </a:r>
            <a:r>
              <a:rPr lang="cs-CZ" sz="1800" dirty="0" err="1" smtClean="0"/>
              <a:t>ln</a:t>
            </a:r>
            <a:r>
              <a:rPr lang="cs-CZ" sz="1800" dirty="0" smtClean="0"/>
              <a:t>_domov.</a:t>
            </a:r>
            <a:r>
              <a:rPr lang="cs-CZ" sz="1800" dirty="0" err="1" smtClean="0"/>
              <a:t>asp</a:t>
            </a:r>
            <a:r>
              <a:rPr lang="cs-CZ" sz="1800" dirty="0" smtClean="0"/>
              <a:t>?c=A081216_214058_</a:t>
            </a:r>
            <a:r>
              <a:rPr lang="cs-CZ" sz="1800" dirty="0" err="1" smtClean="0"/>
              <a:t>ln</a:t>
            </a:r>
            <a:r>
              <a:rPr lang="cs-CZ" sz="1800" dirty="0" smtClean="0"/>
              <a:t>_domov_</a:t>
            </a:r>
            <a:r>
              <a:rPr lang="cs-CZ" sz="1800" dirty="0" err="1" smtClean="0"/>
              <a:t>ter</a:t>
            </a:r>
            <a:r>
              <a:rPr lang="cs-CZ" sz="1800" dirty="0" smtClean="0"/>
              <a:t>, 26. 6. 2012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buttermaidbakery.com</a:t>
            </a:r>
            <a:r>
              <a:rPr lang="cs-CZ" sz="1800" dirty="0" smtClean="0"/>
              <a:t>, 26. 6. 2012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google.cz</a:t>
            </a:r>
            <a:r>
              <a:rPr lang="cs-CZ" sz="1800" dirty="0" smtClean="0"/>
              <a:t>/</a:t>
            </a:r>
            <a:r>
              <a:rPr lang="cs-CZ" sz="1800" dirty="0" err="1" smtClean="0"/>
              <a:t>imghp</a:t>
            </a:r>
            <a:r>
              <a:rPr lang="cs-CZ" sz="1800" dirty="0" smtClean="0"/>
              <a:t>?</a:t>
            </a:r>
            <a:r>
              <a:rPr lang="cs-CZ" sz="1800" dirty="0" err="1" smtClean="0"/>
              <a:t>hl</a:t>
            </a:r>
            <a:r>
              <a:rPr lang="cs-CZ" sz="1800" dirty="0" smtClean="0"/>
              <a:t>=</a:t>
            </a:r>
            <a:r>
              <a:rPr lang="cs-CZ" sz="1800" dirty="0" err="1" smtClean="0"/>
              <a:t>cs</a:t>
            </a:r>
            <a:r>
              <a:rPr lang="cs-CZ" sz="1800" dirty="0" smtClean="0"/>
              <a:t>&amp;</a:t>
            </a:r>
            <a:r>
              <a:rPr lang="cs-CZ" sz="1800" dirty="0" err="1" smtClean="0"/>
              <a:t>tab</a:t>
            </a:r>
            <a:r>
              <a:rPr lang="cs-CZ" sz="1800" dirty="0" smtClean="0"/>
              <a:t>=</a:t>
            </a:r>
            <a:r>
              <a:rPr lang="cs-CZ" sz="1800" dirty="0" err="1" smtClean="0"/>
              <a:t>wi</a:t>
            </a:r>
            <a:r>
              <a:rPr lang="cs-CZ" sz="1800" dirty="0" smtClean="0"/>
              <a:t>, 26. 6. 2012</a:t>
            </a:r>
          </a:p>
          <a:p>
            <a:r>
              <a:rPr lang="cs-CZ" sz="1800" dirty="0" smtClean="0"/>
              <a:t>http://zizvo.rajce.idnes.cz/Stredni_prumyslova_skola,_Ostrava_-_Vitkovice/, 26. 6. 2012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lnDef>
      <a:spPr>
        <a:ln w="28575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813</TotalTime>
  <Words>310</Words>
  <Application>Microsoft Office PowerPoint</Application>
  <PresentationFormat>Předvádění na obrazovce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Horizont</vt:lpstr>
      <vt:lpstr>Snímek 1</vt:lpstr>
      <vt:lpstr>Wortschatz - In der Schule</vt:lpstr>
      <vt:lpstr>Wortschatz – in der schule</vt:lpstr>
      <vt:lpstr>Wortschatz - in der klasse</vt:lpstr>
      <vt:lpstr>Schulsystem in Tschechien                        </vt:lpstr>
      <vt:lpstr>Schule - Bilder</vt:lpstr>
      <vt:lpstr>Wähle eine der Personen                               auf den Fotos aus!</vt:lpstr>
      <vt:lpstr>beantworteT die folgenden fragen zum Thema Schule ! 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 und mode</dc:title>
  <dc:creator>Mikolajková Zuzana</dc:creator>
  <cp:lastModifiedBy>MikMik</cp:lastModifiedBy>
  <cp:revision>91</cp:revision>
  <dcterms:created xsi:type="dcterms:W3CDTF">2012-05-28T12:20:35Z</dcterms:created>
  <dcterms:modified xsi:type="dcterms:W3CDTF">2012-09-04T20:46:04Z</dcterms:modified>
</cp:coreProperties>
</file>